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1508" r:id="rId2"/>
    <p:sldId id="1510" r:id="rId3"/>
    <p:sldId id="1511" r:id="rId4"/>
    <p:sldId id="1512" r:id="rId5"/>
    <p:sldId id="1514" r:id="rId6"/>
    <p:sldId id="1515" r:id="rId7"/>
    <p:sldId id="1516" r:id="rId8"/>
    <p:sldId id="1517" r:id="rId9"/>
    <p:sldId id="1518" r:id="rId10"/>
    <p:sldId id="1519" r:id="rId11"/>
    <p:sldId id="1520" r:id="rId12"/>
    <p:sldId id="1522" r:id="rId13"/>
    <p:sldId id="1523" r:id="rId14"/>
    <p:sldId id="1524" r:id="rId15"/>
    <p:sldId id="1525" r:id="rId16"/>
    <p:sldId id="1722" r:id="rId17"/>
    <p:sldId id="1533" r:id="rId18"/>
    <p:sldId id="1534" r:id="rId19"/>
    <p:sldId id="1494" r:id="rId20"/>
    <p:sldId id="1535" r:id="rId21"/>
    <p:sldId id="1538" r:id="rId22"/>
    <p:sldId id="1539" r:id="rId23"/>
    <p:sldId id="1540" r:id="rId24"/>
    <p:sldId id="1526" r:id="rId25"/>
    <p:sldId id="1527" r:id="rId26"/>
    <p:sldId id="1723" r:id="rId27"/>
    <p:sldId id="1528" r:id="rId28"/>
    <p:sldId id="1530" r:id="rId29"/>
    <p:sldId id="1529" r:id="rId30"/>
    <p:sldId id="1531" r:id="rId31"/>
    <p:sldId id="1724" r:id="rId32"/>
    <p:sldId id="1714" r:id="rId33"/>
    <p:sldId id="1715" r:id="rId34"/>
    <p:sldId id="1719" r:id="rId35"/>
    <p:sldId id="1720" r:id="rId36"/>
    <p:sldId id="1721"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4" userDrawn="1">
          <p15:clr>
            <a:srgbClr val="A4A3A4"/>
          </p15:clr>
        </p15:guide>
        <p15:guide id="2" pos="7368" userDrawn="1">
          <p15:clr>
            <a:srgbClr val="A4A3A4"/>
          </p15:clr>
        </p15:guide>
        <p15:guide id="3" orient="horz" pos="472" userDrawn="1">
          <p15:clr>
            <a:srgbClr val="A4A3A4"/>
          </p15:clr>
        </p15:guide>
        <p15:guide id="4" orient="horz" pos="41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69428" autoAdjust="0"/>
  </p:normalViewPr>
  <p:slideViewPr>
    <p:cSldViewPr snapToGrid="0" showGuides="1">
      <p:cViewPr varScale="1">
        <p:scale>
          <a:sx n="51" d="100"/>
          <a:sy n="51" d="100"/>
        </p:scale>
        <p:origin x="1560" y="24"/>
      </p:cViewPr>
      <p:guideLst>
        <p:guide pos="304"/>
        <p:guide pos="7368"/>
        <p:guide orient="horz" pos="472"/>
        <p:guide orient="horz" pos="415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F7382-B1F7-4D68-995D-F8373CE65DC0}" type="datetimeFigureOut">
              <a:rPr lang="zh-CN" altLang="en-US" smtClean="0"/>
              <a:t>2023/12/16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86D82-40B8-4175-AE33-CCD3B53A526C}" type="slidenum">
              <a:rPr lang="zh-CN" altLang="en-US" smtClean="0"/>
              <a:t>‹#›</a:t>
            </a:fld>
            <a:endParaRPr lang="zh-CN" altLang="en-US"/>
          </a:p>
        </p:txBody>
      </p:sp>
    </p:spTree>
    <p:extLst>
      <p:ext uri="{BB962C8B-B14F-4D97-AF65-F5344CB8AC3E}">
        <p14:creationId xmlns:p14="http://schemas.microsoft.com/office/powerpoint/2010/main" val="290637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733DB15-DA4C-46B3-805D-D8DDF6AFF5EC}" type="slidenum">
              <a:rPr lang="zh-CN" altLang="en-US" smtClean="0"/>
              <a:pPr>
                <a:defRPr/>
              </a:pPr>
              <a:t>1</a:t>
            </a:fld>
            <a:endParaRPr lang="zh-CN" altLang="en-US"/>
          </a:p>
        </p:txBody>
      </p:sp>
    </p:spTree>
    <p:extLst>
      <p:ext uri="{BB962C8B-B14F-4D97-AF65-F5344CB8AC3E}">
        <p14:creationId xmlns:p14="http://schemas.microsoft.com/office/powerpoint/2010/main" val="638089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字节类型的数据</a:t>
            </a:r>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20</a:t>
            </a:fld>
            <a:endParaRPr lang="en-US" altLang="zh-CN"/>
          </a:p>
        </p:txBody>
      </p:sp>
    </p:spTree>
    <p:extLst>
      <p:ext uri="{BB962C8B-B14F-4D97-AF65-F5344CB8AC3E}">
        <p14:creationId xmlns:p14="http://schemas.microsoft.com/office/powerpoint/2010/main" val="1293285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21</a:t>
            </a:fld>
            <a:endParaRPr lang="en-US" altLang="zh-CN"/>
          </a:p>
        </p:txBody>
      </p:sp>
    </p:spTree>
    <p:extLst>
      <p:ext uri="{BB962C8B-B14F-4D97-AF65-F5344CB8AC3E}">
        <p14:creationId xmlns:p14="http://schemas.microsoft.com/office/powerpoint/2010/main" val="3004214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23</a:t>
            </a:fld>
            <a:endParaRPr lang="en-US" altLang="zh-CN"/>
          </a:p>
        </p:txBody>
      </p:sp>
    </p:spTree>
    <p:extLst>
      <p:ext uri="{BB962C8B-B14F-4D97-AF65-F5344CB8AC3E}">
        <p14:creationId xmlns:p14="http://schemas.microsoft.com/office/powerpoint/2010/main" val="742670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25</a:t>
            </a:fld>
            <a:endParaRPr lang="en-US" altLang="zh-CN"/>
          </a:p>
        </p:txBody>
      </p:sp>
    </p:spTree>
    <p:extLst>
      <p:ext uri="{BB962C8B-B14F-4D97-AF65-F5344CB8AC3E}">
        <p14:creationId xmlns:p14="http://schemas.microsoft.com/office/powerpoint/2010/main" val="644713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导入</a:t>
            </a:r>
            <a:r>
              <a:rPr lang="en-US" altLang="zh-CN" dirty="0"/>
              <a:t>pillow</a:t>
            </a:r>
            <a:r>
              <a:rPr lang="zh-CN" altLang="en-US" dirty="0"/>
              <a:t>模块</a:t>
            </a:r>
            <a:endParaRPr lang="en-US" altLang="zh-CN" dirty="0"/>
          </a:p>
          <a:p>
            <a:r>
              <a:rPr lang="zh-CN" altLang="en-US" dirty="0"/>
              <a:t>打开图片，实例化成一个对象</a:t>
            </a:r>
            <a:endParaRPr lang="en-US" altLang="zh-CN" dirty="0"/>
          </a:p>
          <a:p>
            <a:r>
              <a:rPr lang="zh-CN" altLang="en-US" dirty="0"/>
              <a:t>遍历并且保存动图里的每一张图片</a:t>
            </a:r>
            <a:endParaRPr lang="en-US" altLang="zh-CN" dirty="0"/>
          </a:p>
          <a:p>
            <a:r>
              <a:rPr lang="en-US" altLang="zh-CN" dirty="0"/>
              <a:t>try</a:t>
            </a:r>
            <a:r>
              <a:rPr lang="zh-CN" altLang="en-US" dirty="0"/>
              <a:t>异常处理</a:t>
            </a:r>
            <a:endParaRPr lang="en-US" altLang="zh-CN" dirty="0"/>
          </a:p>
          <a:p>
            <a:r>
              <a:rPr lang="zh-CN" altLang="en-US" dirty="0"/>
              <a:t>无限循环</a:t>
            </a:r>
            <a:endParaRPr lang="en-US" altLang="zh-CN" dirty="0"/>
          </a:p>
          <a:p>
            <a:r>
              <a:rPr lang="zh-CN" altLang="en-US" dirty="0"/>
              <a:t>循环每执行一次，使用</a:t>
            </a:r>
            <a:r>
              <a:rPr lang="en-US" altLang="zh-CN" dirty="0"/>
              <a:t>save</a:t>
            </a:r>
            <a:r>
              <a:rPr lang="zh-CN" altLang="en-US" dirty="0"/>
              <a:t>方法把当前帧保存成一张图片，</a:t>
            </a:r>
            <a:endParaRPr lang="en-US" altLang="zh-CN" dirty="0"/>
          </a:p>
          <a:p>
            <a:r>
              <a:rPr lang="zh-CN" altLang="en-US" dirty="0"/>
              <a:t>用当前帧的编号作为名字，加上</a:t>
            </a:r>
            <a:r>
              <a:rPr lang="en-US" altLang="zh-CN" dirty="0" err="1"/>
              <a:t>png</a:t>
            </a:r>
            <a:r>
              <a:rPr lang="zh-CN" altLang="en-US" dirty="0"/>
              <a:t>后缀</a:t>
            </a:r>
            <a:endParaRPr lang="en-US" altLang="zh-CN" dirty="0"/>
          </a:p>
          <a:p>
            <a:r>
              <a:rPr lang="en-US" altLang="zh-CN" dirty="0"/>
              <a:t>seek</a:t>
            </a:r>
            <a:r>
              <a:rPr lang="zh-CN" altLang="en-US" dirty="0"/>
              <a:t>方法跳转到下一帧</a:t>
            </a:r>
            <a:endParaRPr lang="en-US" altLang="zh-CN" dirty="0"/>
          </a:p>
          <a:p>
            <a:r>
              <a:rPr lang="zh-CN" altLang="en-US" dirty="0"/>
              <a:t>加上</a:t>
            </a:r>
            <a:r>
              <a:rPr lang="en-US" altLang="zh-CN" dirty="0"/>
              <a:t>except</a:t>
            </a:r>
            <a:r>
              <a:rPr lang="zh-CN" altLang="en-US" dirty="0"/>
              <a:t>捕获异常，忽略异常</a:t>
            </a:r>
            <a:r>
              <a:rPr lang="en-US" altLang="zh-CN" dirty="0"/>
              <a:t>pass</a:t>
            </a:r>
            <a:endParaRPr lang="zh-CN" altLang="en-US"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33</a:t>
            </a:fld>
            <a:endParaRPr lang="zh-CN" altLang="en-US"/>
          </a:p>
        </p:txBody>
      </p:sp>
    </p:spTree>
    <p:extLst>
      <p:ext uri="{BB962C8B-B14F-4D97-AF65-F5344CB8AC3E}">
        <p14:creationId xmlns:p14="http://schemas.microsoft.com/office/powerpoint/2010/main" val="3134084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导入</a:t>
            </a:r>
            <a:r>
              <a:rPr lang="en-US" altLang="zh-CN" dirty="0"/>
              <a:t>pillow</a:t>
            </a:r>
            <a:r>
              <a:rPr lang="zh-CN" altLang="en-US" dirty="0"/>
              <a:t>模块</a:t>
            </a:r>
            <a:endParaRPr lang="en-US" altLang="zh-CN" dirty="0"/>
          </a:p>
          <a:p>
            <a:r>
              <a:rPr lang="zh-CN" altLang="en-US" dirty="0"/>
              <a:t>打开图片，实例化成一个对象</a:t>
            </a:r>
            <a:endParaRPr lang="en-US" altLang="zh-CN" dirty="0"/>
          </a:p>
          <a:p>
            <a:r>
              <a:rPr lang="zh-CN" altLang="en-US" dirty="0"/>
              <a:t>遍历并且保存动图里的每一张图片</a:t>
            </a:r>
            <a:endParaRPr lang="en-US" altLang="zh-CN" dirty="0"/>
          </a:p>
          <a:p>
            <a:r>
              <a:rPr lang="en-US" altLang="zh-CN" dirty="0"/>
              <a:t>try</a:t>
            </a:r>
            <a:r>
              <a:rPr lang="zh-CN" altLang="en-US" dirty="0"/>
              <a:t>异常处理</a:t>
            </a:r>
            <a:endParaRPr lang="en-US" altLang="zh-CN" dirty="0"/>
          </a:p>
          <a:p>
            <a:r>
              <a:rPr lang="zh-CN" altLang="en-US" dirty="0"/>
              <a:t>无限循环</a:t>
            </a:r>
            <a:endParaRPr lang="en-US" altLang="zh-CN" dirty="0"/>
          </a:p>
          <a:p>
            <a:r>
              <a:rPr lang="zh-CN" altLang="en-US" dirty="0"/>
              <a:t>循环每执行一次，使用</a:t>
            </a:r>
            <a:r>
              <a:rPr lang="en-US" altLang="zh-CN" dirty="0"/>
              <a:t>save</a:t>
            </a:r>
            <a:r>
              <a:rPr lang="zh-CN" altLang="en-US" dirty="0"/>
              <a:t>方法把当前帧保存成一张图片，</a:t>
            </a:r>
            <a:endParaRPr lang="en-US" altLang="zh-CN" dirty="0"/>
          </a:p>
          <a:p>
            <a:r>
              <a:rPr lang="zh-CN" altLang="en-US" dirty="0"/>
              <a:t>用当前帧的编号作为名字，加上</a:t>
            </a:r>
            <a:r>
              <a:rPr lang="en-US" altLang="zh-CN" dirty="0" err="1"/>
              <a:t>png</a:t>
            </a:r>
            <a:r>
              <a:rPr lang="zh-CN" altLang="en-US" dirty="0"/>
              <a:t>后缀</a:t>
            </a:r>
            <a:endParaRPr lang="en-US" altLang="zh-CN" dirty="0"/>
          </a:p>
          <a:p>
            <a:r>
              <a:rPr lang="en-US" altLang="zh-CN" dirty="0"/>
              <a:t>seek</a:t>
            </a:r>
            <a:r>
              <a:rPr lang="zh-CN" altLang="en-US" dirty="0"/>
              <a:t>方法跳转到下一帧</a:t>
            </a:r>
            <a:endParaRPr lang="en-US" altLang="zh-CN" dirty="0"/>
          </a:p>
          <a:p>
            <a:r>
              <a:rPr lang="zh-CN" altLang="en-US" dirty="0"/>
              <a:t>加上</a:t>
            </a:r>
            <a:r>
              <a:rPr lang="en-US" altLang="zh-CN" dirty="0"/>
              <a:t>except</a:t>
            </a:r>
            <a:r>
              <a:rPr lang="zh-CN" altLang="en-US" dirty="0"/>
              <a:t>捕获异常，忽略异常</a:t>
            </a:r>
            <a:r>
              <a:rPr lang="en-US" altLang="zh-CN" dirty="0"/>
              <a:t>pass</a:t>
            </a:r>
            <a:endParaRPr lang="zh-CN" altLang="en-US"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34</a:t>
            </a:fld>
            <a:endParaRPr lang="zh-CN" altLang="en-US"/>
          </a:p>
        </p:txBody>
      </p:sp>
    </p:spTree>
    <p:extLst>
      <p:ext uri="{BB962C8B-B14F-4D97-AF65-F5344CB8AC3E}">
        <p14:creationId xmlns:p14="http://schemas.microsoft.com/office/powerpoint/2010/main" val="3815481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导入</a:t>
            </a:r>
            <a:r>
              <a:rPr lang="en-US" altLang="zh-CN" dirty="0"/>
              <a:t>pillow</a:t>
            </a:r>
            <a:r>
              <a:rPr lang="zh-CN" altLang="en-US" dirty="0"/>
              <a:t>模块</a:t>
            </a:r>
            <a:endParaRPr lang="en-US" altLang="zh-CN" dirty="0"/>
          </a:p>
          <a:p>
            <a:r>
              <a:rPr lang="zh-CN" altLang="en-US" dirty="0"/>
              <a:t>打开图片，实例化成一个对象</a:t>
            </a:r>
            <a:endParaRPr lang="en-US" altLang="zh-CN" dirty="0"/>
          </a:p>
          <a:p>
            <a:r>
              <a:rPr lang="zh-CN" altLang="en-US" dirty="0"/>
              <a:t>遍历并且保存动图里的每一张图片</a:t>
            </a:r>
            <a:endParaRPr lang="en-US" altLang="zh-CN" dirty="0"/>
          </a:p>
          <a:p>
            <a:r>
              <a:rPr lang="en-US" altLang="zh-CN" dirty="0"/>
              <a:t>try</a:t>
            </a:r>
            <a:r>
              <a:rPr lang="zh-CN" altLang="en-US" dirty="0"/>
              <a:t>异常处理</a:t>
            </a:r>
            <a:endParaRPr lang="en-US" altLang="zh-CN" dirty="0"/>
          </a:p>
          <a:p>
            <a:r>
              <a:rPr lang="zh-CN" altLang="en-US" dirty="0"/>
              <a:t>无限循环</a:t>
            </a:r>
            <a:endParaRPr lang="en-US" altLang="zh-CN" dirty="0"/>
          </a:p>
          <a:p>
            <a:r>
              <a:rPr lang="zh-CN" altLang="en-US" dirty="0"/>
              <a:t>循环每执行一次，使用</a:t>
            </a:r>
            <a:r>
              <a:rPr lang="en-US" altLang="zh-CN" dirty="0"/>
              <a:t>save</a:t>
            </a:r>
            <a:r>
              <a:rPr lang="zh-CN" altLang="en-US" dirty="0"/>
              <a:t>方法把当前帧保存成一张图片</a:t>
            </a:r>
            <a:endParaRPr lang="en-US" altLang="zh-CN" dirty="0"/>
          </a:p>
          <a:p>
            <a:r>
              <a:rPr lang="zh-CN" altLang="en-US" dirty="0"/>
              <a:t>用当前帧的编号作为名字，加上</a:t>
            </a:r>
            <a:r>
              <a:rPr lang="en-US" altLang="zh-CN" dirty="0" err="1"/>
              <a:t>png</a:t>
            </a:r>
            <a:r>
              <a:rPr lang="zh-CN" altLang="en-US" dirty="0"/>
              <a:t>后缀</a:t>
            </a:r>
            <a:endParaRPr lang="en-US" altLang="zh-CN" dirty="0"/>
          </a:p>
          <a:p>
            <a:r>
              <a:rPr lang="en-US" altLang="zh-CN" dirty="0"/>
              <a:t>seek</a:t>
            </a:r>
            <a:r>
              <a:rPr lang="zh-CN" altLang="en-US" dirty="0"/>
              <a:t>方法跳转到下一帧</a:t>
            </a:r>
            <a:endParaRPr lang="en-US" altLang="zh-CN" dirty="0"/>
          </a:p>
          <a:p>
            <a:r>
              <a:rPr lang="zh-CN" altLang="en-US" dirty="0"/>
              <a:t>加上</a:t>
            </a:r>
            <a:r>
              <a:rPr lang="en-US" altLang="zh-CN" dirty="0"/>
              <a:t>except</a:t>
            </a:r>
            <a:r>
              <a:rPr lang="zh-CN" altLang="en-US" dirty="0"/>
              <a:t>捕获异常，忽略异常</a:t>
            </a:r>
            <a:r>
              <a:rPr lang="en-US" altLang="zh-CN" dirty="0"/>
              <a:t>pass</a:t>
            </a:r>
            <a:endParaRPr lang="zh-CN" altLang="en-US"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35</a:t>
            </a:fld>
            <a:endParaRPr lang="zh-CN" altLang="en-US"/>
          </a:p>
        </p:txBody>
      </p:sp>
    </p:spTree>
    <p:extLst>
      <p:ext uri="{BB962C8B-B14F-4D97-AF65-F5344CB8AC3E}">
        <p14:creationId xmlns:p14="http://schemas.microsoft.com/office/powerpoint/2010/main" val="396817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a</a:t>
            </a:r>
            <a:r>
              <a:rPr lang="zh-CN" altLang="en-US" b="0" i="0" dirty="0">
                <a:solidFill>
                  <a:srgbClr val="0F0F0F"/>
                </a:solidFill>
                <a:effectLst/>
                <a:latin typeface="Söhne"/>
              </a:rPr>
              <a:t> 是一个二进制长字符串。当使用 </a:t>
            </a:r>
            <a:r>
              <a:rPr lang="en-US" altLang="zh-CN" dirty="0"/>
              <a:t>split()</a:t>
            </a:r>
            <a:r>
              <a:rPr lang="zh-CN" altLang="en-US" b="0" i="0" dirty="0">
                <a:solidFill>
                  <a:srgbClr val="0F0F0F"/>
                </a:solidFill>
                <a:effectLst/>
                <a:latin typeface="Söhne"/>
              </a:rPr>
              <a:t> 方法对其进行分割时，它会按空格将字符串分割成一个列表，其中每个元素都是二进制字符串的一部分。</a:t>
            </a:r>
            <a:endParaRPr lang="en-US" altLang="zh-CN" b="0" i="0" dirty="0">
              <a:solidFill>
                <a:srgbClr val="0F0F0F"/>
              </a:solidFill>
              <a:effectLst/>
              <a:latin typeface="Söhne"/>
            </a:endParaRPr>
          </a:p>
          <a:p>
            <a:endParaRPr lang="en-US" altLang="zh-CN" b="0" i="0" dirty="0">
              <a:solidFill>
                <a:srgbClr val="0F0F0F"/>
              </a:solidFill>
              <a:effectLst/>
              <a:latin typeface="Söhne"/>
            </a:endParaRPr>
          </a:p>
          <a:p>
            <a:pPr algn="l"/>
            <a:r>
              <a:rPr lang="zh-CN" altLang="en-US" b="0" i="0" dirty="0">
                <a:effectLst/>
                <a:latin typeface="Söhne"/>
              </a:rPr>
              <a:t>这段代码是一个简单的循环，遍历列表 </a:t>
            </a:r>
            <a:r>
              <a:rPr lang="en-US" altLang="zh-CN" b="0" i="0" dirty="0">
                <a:effectLst/>
                <a:latin typeface="Söhne"/>
              </a:rPr>
              <a:t>b </a:t>
            </a:r>
            <a:r>
              <a:rPr lang="zh-CN" altLang="en-US" b="0" i="0" dirty="0">
                <a:effectLst/>
                <a:latin typeface="Söhne"/>
              </a:rPr>
              <a:t>中的每个二进制字符串，并将其转换为对应的 </a:t>
            </a:r>
            <a:r>
              <a:rPr lang="en-US" altLang="zh-CN" b="0" i="0" dirty="0">
                <a:effectLst/>
                <a:latin typeface="Söhne"/>
              </a:rPr>
              <a:t>ASCII </a:t>
            </a:r>
            <a:r>
              <a:rPr lang="zh-CN" altLang="en-US" b="0" i="0" dirty="0">
                <a:effectLst/>
                <a:latin typeface="Söhne"/>
              </a:rPr>
              <a:t>字符。</a:t>
            </a:r>
          </a:p>
          <a:p>
            <a:pPr algn="l">
              <a:buFont typeface="+mj-lt"/>
              <a:buAutoNum type="arabicPeriod"/>
            </a:pPr>
            <a:r>
              <a:rPr lang="en-US" altLang="zh-CN" b="0" i="0" dirty="0">
                <a:effectLst/>
                <a:latin typeface="Söhne"/>
              </a:rPr>
              <a:t>for </a:t>
            </a:r>
            <a:r>
              <a:rPr lang="en-US" altLang="zh-CN" b="0" i="0" dirty="0" err="1">
                <a:effectLst/>
                <a:latin typeface="Söhne"/>
              </a:rPr>
              <a:t>i</a:t>
            </a:r>
            <a:r>
              <a:rPr lang="en-US" altLang="zh-CN" b="0" i="0" dirty="0">
                <a:effectLst/>
                <a:latin typeface="Söhne"/>
              </a:rPr>
              <a:t> in b: </a:t>
            </a:r>
            <a:r>
              <a:rPr lang="zh-CN" altLang="en-US" b="0" i="0" dirty="0">
                <a:effectLst/>
                <a:latin typeface="Söhne"/>
              </a:rPr>
              <a:t>这是一个循环语句，它遍历列表 </a:t>
            </a:r>
            <a:r>
              <a:rPr lang="en-US" altLang="zh-CN" b="0" i="0" dirty="0">
                <a:effectLst/>
                <a:latin typeface="Söhne"/>
              </a:rPr>
              <a:t>b </a:t>
            </a:r>
            <a:r>
              <a:rPr lang="zh-CN" altLang="en-US" b="0" i="0" dirty="0">
                <a:effectLst/>
                <a:latin typeface="Söhne"/>
              </a:rPr>
              <a:t>中的每个元素，每次循环将当前元素赋值给变量 </a:t>
            </a:r>
            <a:r>
              <a:rPr lang="en-US" altLang="zh-CN" b="0" i="0" dirty="0" err="1">
                <a:effectLst/>
                <a:latin typeface="Söhne"/>
              </a:rPr>
              <a:t>i</a:t>
            </a:r>
            <a:r>
              <a:rPr lang="zh-CN" altLang="en-US" b="0" i="0" dirty="0">
                <a:effectLst/>
                <a:latin typeface="Söhne"/>
              </a:rPr>
              <a:t>。</a:t>
            </a:r>
          </a:p>
          <a:p>
            <a:pPr algn="l">
              <a:buFont typeface="+mj-lt"/>
              <a:buAutoNum type="arabicPeriod"/>
            </a:pPr>
            <a:r>
              <a:rPr lang="en-US" altLang="zh-CN" b="0" i="0" dirty="0">
                <a:effectLst/>
                <a:latin typeface="Söhne"/>
              </a:rPr>
              <a:t>int(</a:t>
            </a:r>
            <a:r>
              <a:rPr lang="en-US" altLang="zh-CN" b="0" i="0" dirty="0" err="1">
                <a:effectLst/>
                <a:latin typeface="Söhne"/>
              </a:rPr>
              <a:t>i</a:t>
            </a:r>
            <a:r>
              <a:rPr lang="en-US" altLang="zh-CN" b="0" i="0" dirty="0">
                <a:effectLst/>
                <a:latin typeface="Söhne"/>
              </a:rPr>
              <a:t>, 2): </a:t>
            </a:r>
            <a:r>
              <a:rPr lang="zh-CN" altLang="en-US" b="0" i="0" dirty="0">
                <a:effectLst/>
                <a:latin typeface="Söhne"/>
              </a:rPr>
              <a:t>这是一个将二进制字符串转换为整数的操作。</a:t>
            </a:r>
            <a:r>
              <a:rPr lang="en-US" altLang="zh-CN" b="0" i="0" dirty="0">
                <a:effectLst/>
                <a:latin typeface="Söhne"/>
              </a:rPr>
              <a:t>int() </a:t>
            </a:r>
            <a:r>
              <a:rPr lang="zh-CN" altLang="en-US" b="0" i="0" dirty="0">
                <a:effectLst/>
                <a:latin typeface="Söhne"/>
              </a:rPr>
              <a:t>函数的第二个参数表示进制，这里是 </a:t>
            </a:r>
            <a:r>
              <a:rPr lang="en-US" altLang="zh-CN" b="0" i="0" dirty="0">
                <a:effectLst/>
                <a:latin typeface="Söhne"/>
              </a:rPr>
              <a:t>2</a:t>
            </a:r>
            <a:r>
              <a:rPr lang="zh-CN" altLang="en-US" b="0" i="0" dirty="0">
                <a:effectLst/>
                <a:latin typeface="Söhne"/>
              </a:rPr>
              <a:t>，表示二进制。所以，</a:t>
            </a:r>
            <a:r>
              <a:rPr lang="en-US" altLang="zh-CN" b="0" i="0" dirty="0">
                <a:effectLst/>
                <a:latin typeface="Söhne"/>
              </a:rPr>
              <a:t>int(</a:t>
            </a:r>
            <a:r>
              <a:rPr lang="en-US" altLang="zh-CN" b="0" i="0" dirty="0" err="1">
                <a:effectLst/>
                <a:latin typeface="Söhne"/>
              </a:rPr>
              <a:t>i</a:t>
            </a:r>
            <a:r>
              <a:rPr lang="en-US" altLang="zh-CN" b="0" i="0" dirty="0">
                <a:effectLst/>
                <a:latin typeface="Söhne"/>
              </a:rPr>
              <a:t>, 2) </a:t>
            </a:r>
            <a:r>
              <a:rPr lang="zh-CN" altLang="en-US" b="0" i="0" dirty="0">
                <a:effectLst/>
                <a:latin typeface="Söhne"/>
              </a:rPr>
              <a:t>将每个二进制字符串 </a:t>
            </a:r>
            <a:r>
              <a:rPr lang="en-US" altLang="zh-CN" b="0" i="0" dirty="0" err="1">
                <a:effectLst/>
                <a:latin typeface="Söhne"/>
              </a:rPr>
              <a:t>i</a:t>
            </a:r>
            <a:r>
              <a:rPr lang="en-US" altLang="zh-CN" b="0" i="0" dirty="0">
                <a:effectLst/>
                <a:latin typeface="Söhne"/>
              </a:rPr>
              <a:t> </a:t>
            </a:r>
            <a:r>
              <a:rPr lang="zh-CN" altLang="en-US" b="0" i="0" dirty="0">
                <a:effectLst/>
                <a:latin typeface="Söhne"/>
              </a:rPr>
              <a:t>转换为对应的十进制整数。</a:t>
            </a:r>
          </a:p>
          <a:p>
            <a:pPr algn="l">
              <a:buFont typeface="+mj-lt"/>
              <a:buAutoNum type="arabicPeriod"/>
            </a:pPr>
            <a:r>
              <a:rPr lang="en-US" altLang="zh-CN" b="0" i="0" dirty="0">
                <a:effectLst/>
                <a:latin typeface="Söhne"/>
              </a:rPr>
              <a:t>chr(): </a:t>
            </a:r>
            <a:r>
              <a:rPr lang="zh-CN" altLang="en-US" b="0" i="0" dirty="0">
                <a:effectLst/>
                <a:latin typeface="Söhne"/>
              </a:rPr>
              <a:t>这是一个将 </a:t>
            </a:r>
            <a:r>
              <a:rPr lang="en-US" altLang="zh-CN" b="0" i="0" dirty="0">
                <a:effectLst/>
                <a:latin typeface="Söhne"/>
              </a:rPr>
              <a:t>ASCII </a:t>
            </a:r>
            <a:r>
              <a:rPr lang="zh-CN" altLang="en-US" b="0" i="0" dirty="0">
                <a:effectLst/>
                <a:latin typeface="Söhne"/>
              </a:rPr>
              <a:t>码转换为字符的函数。</a:t>
            </a:r>
            <a:r>
              <a:rPr lang="en-US" altLang="zh-CN" b="0" i="0" dirty="0">
                <a:effectLst/>
                <a:latin typeface="Söhne"/>
              </a:rPr>
              <a:t>chr() </a:t>
            </a:r>
            <a:r>
              <a:rPr lang="zh-CN" altLang="en-US" b="0" i="0" dirty="0">
                <a:effectLst/>
                <a:latin typeface="Söhne"/>
              </a:rPr>
              <a:t>函数接受一个整数参数，返回对应的 </a:t>
            </a:r>
            <a:r>
              <a:rPr lang="en-US" altLang="zh-CN" b="0" i="0" dirty="0">
                <a:effectLst/>
                <a:latin typeface="Söhne"/>
              </a:rPr>
              <a:t>ASCII </a:t>
            </a:r>
            <a:r>
              <a:rPr lang="zh-CN" altLang="en-US" b="0" i="0" dirty="0">
                <a:effectLst/>
                <a:latin typeface="Söhne"/>
              </a:rPr>
              <a:t>字符。在这里，</a:t>
            </a:r>
            <a:r>
              <a:rPr lang="en-US" altLang="zh-CN" b="0" i="0" dirty="0">
                <a:effectLst/>
                <a:latin typeface="Söhne"/>
              </a:rPr>
              <a:t>chr(int(</a:t>
            </a:r>
            <a:r>
              <a:rPr lang="en-US" altLang="zh-CN" b="0" i="0" dirty="0" err="1">
                <a:effectLst/>
                <a:latin typeface="Söhne"/>
              </a:rPr>
              <a:t>i</a:t>
            </a:r>
            <a:r>
              <a:rPr lang="en-US" altLang="zh-CN" b="0" i="0" dirty="0">
                <a:effectLst/>
                <a:latin typeface="Söhne"/>
              </a:rPr>
              <a:t>, 2)) </a:t>
            </a:r>
            <a:r>
              <a:rPr lang="zh-CN" altLang="en-US" b="0" i="0" dirty="0">
                <a:effectLst/>
                <a:latin typeface="Söhne"/>
              </a:rPr>
              <a:t>将每个二进制字符串转换为对应的 </a:t>
            </a:r>
            <a:r>
              <a:rPr lang="en-US" altLang="zh-CN" b="0" i="0" dirty="0">
                <a:effectLst/>
                <a:latin typeface="Söhne"/>
              </a:rPr>
              <a:t>ASCII </a:t>
            </a:r>
            <a:r>
              <a:rPr lang="zh-CN" altLang="en-US" b="0" i="0" dirty="0">
                <a:effectLst/>
                <a:latin typeface="Söhne"/>
              </a:rPr>
              <a:t>字符。</a:t>
            </a:r>
          </a:p>
          <a:p>
            <a:pPr algn="l">
              <a:buFont typeface="+mj-lt"/>
              <a:buAutoNum type="arabicPeriod"/>
            </a:pPr>
            <a:r>
              <a:rPr lang="en-US" altLang="zh-CN" b="0" i="0" dirty="0">
                <a:effectLst/>
                <a:latin typeface="Söhne"/>
              </a:rPr>
              <a:t>print(..., end=''): </a:t>
            </a:r>
            <a:r>
              <a:rPr lang="zh-CN" altLang="en-US" b="0" i="0" dirty="0">
                <a:effectLst/>
                <a:latin typeface="Söhne"/>
              </a:rPr>
              <a:t>这是一个打印语句，用于将结果输出到屏幕。</a:t>
            </a:r>
            <a:r>
              <a:rPr lang="en-US" altLang="zh-CN" b="0" i="0" dirty="0">
                <a:effectLst/>
                <a:latin typeface="Söhne"/>
              </a:rPr>
              <a:t>end='' </a:t>
            </a:r>
            <a:r>
              <a:rPr lang="zh-CN" altLang="en-US" b="0" i="0" dirty="0">
                <a:effectLst/>
                <a:latin typeface="Söhne"/>
              </a:rPr>
              <a:t>表示在打印结束后不添加换行符。</a:t>
            </a:r>
          </a:p>
          <a:p>
            <a:endParaRPr lang="en-US" altLang="zh-CN" b="0" i="0" dirty="0">
              <a:solidFill>
                <a:srgbClr val="0F0F0F"/>
              </a:solidFill>
              <a:effectLst/>
              <a:latin typeface="Söhne"/>
            </a:endParaRPr>
          </a:p>
          <a:p>
            <a:endParaRPr lang="en-US" altLang="zh-CN" b="0" i="0" dirty="0">
              <a:solidFill>
                <a:srgbClr val="0F0F0F"/>
              </a:solidFill>
              <a:effectLst/>
              <a:latin typeface="Söhne"/>
            </a:endParaRPr>
          </a:p>
          <a:p>
            <a:endParaRPr lang="zh-CN" altLang="en-US" dirty="0"/>
          </a:p>
        </p:txBody>
      </p:sp>
      <p:sp>
        <p:nvSpPr>
          <p:cNvPr id="4" name="灯片编号占位符 3"/>
          <p:cNvSpPr>
            <a:spLocks noGrp="1"/>
          </p:cNvSpPr>
          <p:nvPr>
            <p:ph type="sldNum" sz="quarter" idx="5"/>
          </p:nvPr>
        </p:nvSpPr>
        <p:spPr/>
        <p:txBody>
          <a:bodyPr/>
          <a:lstStyle/>
          <a:p>
            <a:fld id="{8F886D82-40B8-4175-AE33-CCD3B53A526C}" type="slidenum">
              <a:rPr lang="zh-CN" altLang="en-US" smtClean="0"/>
              <a:t>36</a:t>
            </a:fld>
            <a:endParaRPr lang="zh-CN" altLang="en-US"/>
          </a:p>
        </p:txBody>
      </p:sp>
    </p:spTree>
    <p:extLst>
      <p:ext uri="{BB962C8B-B14F-4D97-AF65-F5344CB8AC3E}">
        <p14:creationId xmlns:p14="http://schemas.microsoft.com/office/powerpoint/2010/main" val="350351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相当于</a:t>
            </a:r>
            <a:r>
              <a:rPr lang="en-US" altLang="zh-CN" dirty="0"/>
              <a:t>shell</a:t>
            </a:r>
            <a:endParaRPr lang="zh-CN" altLang="en-US" dirty="0"/>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2</a:t>
            </a:fld>
            <a:endParaRPr lang="en-US" altLang="zh-CN"/>
          </a:p>
        </p:txBody>
      </p:sp>
    </p:spTree>
    <p:extLst>
      <p:ext uri="{BB962C8B-B14F-4D97-AF65-F5344CB8AC3E}">
        <p14:creationId xmlns:p14="http://schemas.microsoft.com/office/powerpoint/2010/main" val="311500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3</a:t>
            </a:fld>
            <a:endParaRPr lang="en-US" altLang="zh-CN"/>
          </a:p>
        </p:txBody>
      </p:sp>
    </p:spTree>
    <p:extLst>
      <p:ext uri="{BB962C8B-B14F-4D97-AF65-F5344CB8AC3E}">
        <p14:creationId xmlns:p14="http://schemas.microsoft.com/office/powerpoint/2010/main" val="686670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4</a:t>
            </a:fld>
            <a:endParaRPr lang="en-US" altLang="zh-CN"/>
          </a:p>
        </p:txBody>
      </p:sp>
    </p:spTree>
    <p:extLst>
      <p:ext uri="{BB962C8B-B14F-4D97-AF65-F5344CB8AC3E}">
        <p14:creationId xmlns:p14="http://schemas.microsoft.com/office/powerpoint/2010/main" val="72568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5</a:t>
            </a:fld>
            <a:endParaRPr lang="en-US" altLang="zh-CN"/>
          </a:p>
        </p:txBody>
      </p:sp>
    </p:spTree>
    <p:extLst>
      <p:ext uri="{BB962C8B-B14F-4D97-AF65-F5344CB8AC3E}">
        <p14:creationId xmlns:p14="http://schemas.microsoft.com/office/powerpoint/2010/main" val="3961077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9</a:t>
            </a:fld>
            <a:endParaRPr lang="en-US" altLang="zh-CN"/>
          </a:p>
        </p:txBody>
      </p:sp>
    </p:spTree>
    <p:extLst>
      <p:ext uri="{BB962C8B-B14F-4D97-AF65-F5344CB8AC3E}">
        <p14:creationId xmlns:p14="http://schemas.microsoft.com/office/powerpoint/2010/main" val="3136993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14</a:t>
            </a:fld>
            <a:endParaRPr lang="en-US" altLang="zh-CN"/>
          </a:p>
        </p:txBody>
      </p:sp>
    </p:spTree>
    <p:extLst>
      <p:ext uri="{BB962C8B-B14F-4D97-AF65-F5344CB8AC3E}">
        <p14:creationId xmlns:p14="http://schemas.microsoft.com/office/powerpoint/2010/main" val="3674147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17</a:t>
            </a:fld>
            <a:endParaRPr lang="en-US" altLang="zh-CN"/>
          </a:p>
        </p:txBody>
      </p:sp>
    </p:spTree>
    <p:extLst>
      <p:ext uri="{BB962C8B-B14F-4D97-AF65-F5344CB8AC3E}">
        <p14:creationId xmlns:p14="http://schemas.microsoft.com/office/powerpoint/2010/main" val="459208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C2BAD4-51D9-482A-B852-F9594C52DC79}" type="slidenum">
              <a:rPr lang="zh-CN" altLang="en-US" smtClean="0"/>
              <a:pPr>
                <a:defRPr/>
              </a:pPr>
              <a:t>18</a:t>
            </a:fld>
            <a:endParaRPr lang="en-US" altLang="zh-CN"/>
          </a:p>
        </p:txBody>
      </p:sp>
    </p:spTree>
    <p:extLst>
      <p:ext uri="{BB962C8B-B14F-4D97-AF65-F5344CB8AC3E}">
        <p14:creationId xmlns:p14="http://schemas.microsoft.com/office/powerpoint/2010/main" val="2976716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D8F6F-08AB-422E-BF07-88B099000CA3}"/>
              </a:ext>
            </a:extLst>
          </p:cNvPr>
          <p:cNvSpPr>
            <a:spLocks noGrp="1"/>
          </p:cNvSpPr>
          <p:nvPr>
            <p:ph type="ctrTitle"/>
          </p:nvPr>
        </p:nvSpPr>
        <p:spPr>
          <a:xfrm>
            <a:off x="495300" y="1122363"/>
            <a:ext cx="11201400" cy="2387600"/>
          </a:xfrm>
        </p:spPr>
        <p:txBody>
          <a:bodyPr anchor="ctr"/>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5B68DE6F-6712-4B07-97EE-B9935CF4B6E7}"/>
              </a:ext>
            </a:extLst>
          </p:cNvPr>
          <p:cNvSpPr>
            <a:spLocks noGrp="1"/>
          </p:cNvSpPr>
          <p:nvPr>
            <p:ph type="subTitle" idx="1"/>
          </p:nvPr>
        </p:nvSpPr>
        <p:spPr>
          <a:xfrm>
            <a:off x="482600" y="3602038"/>
            <a:ext cx="112141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72831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A7FF2-BE51-489D-AA15-0DD2A6AA8A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6AF0AD-2601-4F52-BC4F-A9D4D9D41A5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5A9749F1-FE75-45FB-95A9-1B839DBA4611}"/>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152047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0259C-CF72-49AD-8FAD-12AB6C7FF3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79AC4F-B399-41E7-8954-866E1E09B1F4}"/>
              </a:ext>
            </a:extLst>
          </p:cNvPr>
          <p:cNvSpPr>
            <a:spLocks noGrp="1"/>
          </p:cNvSpPr>
          <p:nvPr>
            <p:ph sz="half" idx="1"/>
          </p:nvPr>
        </p:nvSpPr>
        <p:spPr>
          <a:xfrm>
            <a:off x="838200" y="1036320"/>
            <a:ext cx="5181600" cy="514064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a:extLst>
              <a:ext uri="{FF2B5EF4-FFF2-40B4-BE49-F238E27FC236}">
                <a16:creationId xmlns:a16="http://schemas.microsoft.com/office/drawing/2014/main" id="{B16E20B4-2A29-48CF-9837-10F7757FB6C7}"/>
              </a:ext>
            </a:extLst>
          </p:cNvPr>
          <p:cNvSpPr>
            <a:spLocks noGrp="1"/>
          </p:cNvSpPr>
          <p:nvPr>
            <p:ph sz="half" idx="2"/>
          </p:nvPr>
        </p:nvSpPr>
        <p:spPr>
          <a:xfrm>
            <a:off x="6172200" y="1036320"/>
            <a:ext cx="5181600" cy="514064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灯片编号占位符 6">
            <a:extLst>
              <a:ext uri="{FF2B5EF4-FFF2-40B4-BE49-F238E27FC236}">
                <a16:creationId xmlns:a16="http://schemas.microsoft.com/office/drawing/2014/main" id="{7AD3033B-76E7-4F25-BE95-E084E5162D5A}"/>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77984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C42F6-7BC7-4B9F-8BBD-23FE1B41C79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1904565-16B3-4AD3-A820-2CF381E55182}"/>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a:extLst>
              <a:ext uri="{FF2B5EF4-FFF2-40B4-BE49-F238E27FC236}">
                <a16:creationId xmlns:a16="http://schemas.microsoft.com/office/drawing/2014/main" id="{EF59F35C-A224-4CAC-B5E9-C90ECF49846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71F5DC01-F74D-4510-A748-035E31EE6368}"/>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1446294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5FA9B5E-1179-424A-9D9B-043584A45B1F}"/>
              </a:ext>
            </a:extLst>
          </p:cNvPr>
          <p:cNvSpPr>
            <a:spLocks noGrp="1"/>
          </p:cNvSpPr>
          <p:nvPr>
            <p:ph type="sldNum" sz="quarter" idx="12"/>
          </p:nvPr>
        </p:nvSpPr>
        <p:spPr/>
        <p:txBody>
          <a:bodyPr/>
          <a:lstStyle/>
          <a:p>
            <a:fld id="{3ACD1EC8-6F57-41A7-99F1-FEDB2874BA2B}" type="slidenum">
              <a:rPr lang="zh-CN" altLang="en-US" smtClean="0"/>
              <a:t>‹#›</a:t>
            </a:fld>
            <a:endParaRPr lang="zh-CN" altLang="en-US"/>
          </a:p>
        </p:txBody>
      </p:sp>
    </p:spTree>
    <p:extLst>
      <p:ext uri="{BB962C8B-B14F-4D97-AF65-F5344CB8AC3E}">
        <p14:creationId xmlns:p14="http://schemas.microsoft.com/office/powerpoint/2010/main" val="4011320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1_封面">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5498" y="4006448"/>
            <a:ext cx="11100025"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5499" y="5245247"/>
            <a:ext cx="7760477"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a:t>单击以编辑母版副标题样式</a:t>
            </a:r>
          </a:p>
        </p:txBody>
      </p:sp>
      <p:sp>
        <p:nvSpPr>
          <p:cNvPr id="7" name="文本占位符 6"/>
          <p:cNvSpPr>
            <a:spLocks noGrp="1"/>
          </p:cNvSpPr>
          <p:nvPr>
            <p:ph type="body" sz="quarter" idx="10" hasCustomPrompt="1"/>
          </p:nvPr>
        </p:nvSpPr>
        <p:spPr>
          <a:xfrm>
            <a:off x="625499" y="5815087"/>
            <a:ext cx="5545667"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b="-12"/>
          <a:stretch/>
        </p:blipFill>
        <p:spPr>
          <a:xfrm>
            <a:off x="0" y="1"/>
            <a:ext cx="12192000" cy="3899805"/>
          </a:xfrm>
          <a:prstGeom prst="rect">
            <a:avLst/>
          </a:prstGeom>
          <a:ln>
            <a:noFill/>
          </a:ln>
        </p:spPr>
      </p:pic>
      <p:cxnSp>
        <p:nvCxnSpPr>
          <p:cNvPr id="11" name="直接连接符 10"/>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b="-12"/>
          <a:stretch/>
        </p:blipFill>
        <p:spPr>
          <a:xfrm>
            <a:off x="0" y="1"/>
            <a:ext cx="12192000" cy="3899805"/>
          </a:xfrm>
          <a:prstGeom prst="rect">
            <a:avLst/>
          </a:prstGeom>
          <a:ln>
            <a:noFill/>
          </a:ln>
        </p:spPr>
      </p:pic>
      <p:cxnSp>
        <p:nvCxnSpPr>
          <p:cNvPr id="9" name="直接连接符 8"/>
          <p:cNvCxnSpPr/>
          <p:nvPr/>
        </p:nvCxnSpPr>
        <p:spPr>
          <a:xfrm>
            <a:off x="0" y="3899805"/>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638" y="6092608"/>
            <a:ext cx="2611396" cy="518469"/>
          </a:xfrm>
          <a:prstGeom prst="rect">
            <a:avLst/>
          </a:prstGeom>
        </p:spPr>
      </p:pic>
    </p:spTree>
    <p:extLst>
      <p:ext uri="{BB962C8B-B14F-4D97-AF65-F5344CB8AC3E}">
        <p14:creationId xmlns:p14="http://schemas.microsoft.com/office/powerpoint/2010/main" val="511132746"/>
      </p:ext>
    </p:extLst>
  </p:cSld>
  <p:clrMapOvr>
    <a:masterClrMapping/>
  </p:clrMapOvr>
  <p:extLst>
    <p:ext uri="{DCECCB84-F9BA-43D5-87BE-67443E8EF086}">
      <p15:sldGuideLst xmlns:p15="http://schemas.microsoft.com/office/powerpoint/2012/main">
        <p15:guide id="2" pos="393">
          <p15:clr>
            <a:srgbClr val="FBAE40"/>
          </p15:clr>
        </p15:guide>
        <p15:guide id="3" orient="horz" pos="2160">
          <p15:clr>
            <a:srgbClr val="FBAE40"/>
          </p15:clr>
        </p15:guide>
        <p15:guide id="4" pos="22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45496D6-6340-4D75-9F6E-2AC17D25826D}"/>
              </a:ext>
            </a:extLst>
          </p:cNvPr>
          <p:cNvSpPr>
            <a:spLocks noGrp="1"/>
          </p:cNvSpPr>
          <p:nvPr>
            <p:ph type="title"/>
          </p:nvPr>
        </p:nvSpPr>
        <p:spPr>
          <a:xfrm>
            <a:off x="482600" y="136525"/>
            <a:ext cx="11214100" cy="615159"/>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804680-DAF3-4C26-8CDB-11093A408EB4}"/>
              </a:ext>
            </a:extLst>
          </p:cNvPr>
          <p:cNvSpPr>
            <a:spLocks noGrp="1"/>
          </p:cNvSpPr>
          <p:nvPr>
            <p:ph type="body" idx="1"/>
          </p:nvPr>
        </p:nvSpPr>
        <p:spPr>
          <a:xfrm>
            <a:off x="482600" y="868182"/>
            <a:ext cx="11214100" cy="551118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矩形 6">
            <a:extLst>
              <a:ext uri="{FF2B5EF4-FFF2-40B4-BE49-F238E27FC236}">
                <a16:creationId xmlns:a16="http://schemas.microsoft.com/office/drawing/2014/main" id="{9B4D84BF-2AF5-4184-BA51-DAE90778BA19}"/>
              </a:ext>
            </a:extLst>
          </p:cNvPr>
          <p:cNvSpPr/>
          <p:nvPr userDrawn="1"/>
        </p:nvSpPr>
        <p:spPr>
          <a:xfrm>
            <a:off x="0" y="6570000"/>
            <a:ext cx="12192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grpSp>
        <p:nvGrpSpPr>
          <p:cNvPr id="8" name="Group 4">
            <a:extLst>
              <a:ext uri="{FF2B5EF4-FFF2-40B4-BE49-F238E27FC236}">
                <a16:creationId xmlns:a16="http://schemas.microsoft.com/office/drawing/2014/main" id="{B61E0390-630C-4AF6-B2A1-6CE666C986D8}"/>
              </a:ext>
            </a:extLst>
          </p:cNvPr>
          <p:cNvGrpSpPr>
            <a:grpSpLocks noChangeAspect="1"/>
          </p:cNvGrpSpPr>
          <p:nvPr userDrawn="1"/>
        </p:nvGrpSpPr>
        <p:grpSpPr bwMode="auto">
          <a:xfrm>
            <a:off x="9939005" y="397033"/>
            <a:ext cx="2252995" cy="356370"/>
            <a:chOff x="768" y="1292"/>
            <a:chExt cx="5241" cy="829"/>
          </a:xfrm>
          <a:solidFill>
            <a:schemeClr val="accent1"/>
          </a:solidFill>
        </p:grpSpPr>
        <p:sp>
          <p:nvSpPr>
            <p:cNvPr id="9" name="Freeform 5">
              <a:extLst>
                <a:ext uri="{FF2B5EF4-FFF2-40B4-BE49-F238E27FC236}">
                  <a16:creationId xmlns:a16="http://schemas.microsoft.com/office/drawing/2014/main" id="{75B8AD57-3ED2-4C7E-9BB6-F795E9E53466}"/>
                </a:ext>
              </a:extLst>
            </p:cNvPr>
            <p:cNvSpPr>
              <a:spLocks/>
            </p:cNvSpPr>
            <p:nvPr/>
          </p:nvSpPr>
          <p:spPr bwMode="auto">
            <a:xfrm>
              <a:off x="4267" y="1292"/>
              <a:ext cx="1742" cy="829"/>
            </a:xfrm>
            <a:custGeom>
              <a:avLst/>
              <a:gdLst>
                <a:gd name="T0" fmla="*/ 1742 w 1742"/>
                <a:gd name="T1" fmla="*/ 829 h 829"/>
                <a:gd name="T2" fmla="*/ 851 w 1742"/>
                <a:gd name="T3" fmla="*/ 829 h 829"/>
                <a:gd name="T4" fmla="*/ 851 w 1742"/>
                <a:gd name="T5" fmla="*/ 9 h 829"/>
                <a:gd name="T6" fmla="*/ 751 w 1742"/>
                <a:gd name="T7" fmla="*/ 9 h 829"/>
                <a:gd name="T8" fmla="*/ 751 w 1742"/>
                <a:gd name="T9" fmla="*/ 24 h 829"/>
                <a:gd name="T10" fmla="*/ 724 w 1742"/>
                <a:gd name="T11" fmla="*/ 24 h 829"/>
                <a:gd name="T12" fmla="*/ 724 w 1742"/>
                <a:gd name="T13" fmla="*/ 9 h 829"/>
                <a:gd name="T14" fmla="*/ 258 w 1742"/>
                <a:gd name="T15" fmla="*/ 9 h 829"/>
                <a:gd name="T16" fmla="*/ 258 w 1742"/>
                <a:gd name="T17" fmla="*/ 24 h 829"/>
                <a:gd name="T18" fmla="*/ 231 w 1742"/>
                <a:gd name="T19" fmla="*/ 24 h 829"/>
                <a:gd name="T20" fmla="*/ 231 w 1742"/>
                <a:gd name="T21" fmla="*/ 9 h 829"/>
                <a:gd name="T22" fmla="*/ 132 w 1742"/>
                <a:gd name="T23" fmla="*/ 9 h 829"/>
                <a:gd name="T24" fmla="*/ 132 w 1742"/>
                <a:gd name="T25" fmla="*/ 829 h 829"/>
                <a:gd name="T26" fmla="*/ 0 w 1742"/>
                <a:gd name="T27" fmla="*/ 829 h 829"/>
                <a:gd name="T28" fmla="*/ 0 w 1742"/>
                <a:gd name="T29" fmla="*/ 820 h 829"/>
                <a:gd name="T30" fmla="*/ 123 w 1742"/>
                <a:gd name="T31" fmla="*/ 820 h 829"/>
                <a:gd name="T32" fmla="*/ 123 w 1742"/>
                <a:gd name="T33" fmla="*/ 0 h 829"/>
                <a:gd name="T34" fmla="*/ 239 w 1742"/>
                <a:gd name="T35" fmla="*/ 0 h 829"/>
                <a:gd name="T36" fmla="*/ 239 w 1742"/>
                <a:gd name="T37" fmla="*/ 14 h 829"/>
                <a:gd name="T38" fmla="*/ 250 w 1742"/>
                <a:gd name="T39" fmla="*/ 14 h 829"/>
                <a:gd name="T40" fmla="*/ 250 w 1742"/>
                <a:gd name="T41" fmla="*/ 0 h 829"/>
                <a:gd name="T42" fmla="*/ 732 w 1742"/>
                <a:gd name="T43" fmla="*/ 0 h 829"/>
                <a:gd name="T44" fmla="*/ 732 w 1742"/>
                <a:gd name="T45" fmla="*/ 14 h 829"/>
                <a:gd name="T46" fmla="*/ 743 w 1742"/>
                <a:gd name="T47" fmla="*/ 14 h 829"/>
                <a:gd name="T48" fmla="*/ 743 w 1742"/>
                <a:gd name="T49" fmla="*/ 0 h 829"/>
                <a:gd name="T50" fmla="*/ 861 w 1742"/>
                <a:gd name="T51" fmla="*/ 0 h 829"/>
                <a:gd name="T52" fmla="*/ 861 w 1742"/>
                <a:gd name="T53" fmla="*/ 820 h 829"/>
                <a:gd name="T54" fmla="*/ 1742 w 1742"/>
                <a:gd name="T55" fmla="*/ 820 h 829"/>
                <a:gd name="T56" fmla="*/ 1742 w 1742"/>
                <a:gd name="T57" fmla="*/ 82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42" h="829">
                  <a:moveTo>
                    <a:pt x="1742" y="829"/>
                  </a:moveTo>
                  <a:lnTo>
                    <a:pt x="851" y="829"/>
                  </a:lnTo>
                  <a:lnTo>
                    <a:pt x="851" y="9"/>
                  </a:lnTo>
                  <a:lnTo>
                    <a:pt x="751" y="9"/>
                  </a:lnTo>
                  <a:lnTo>
                    <a:pt x="751" y="24"/>
                  </a:lnTo>
                  <a:lnTo>
                    <a:pt x="724" y="24"/>
                  </a:lnTo>
                  <a:lnTo>
                    <a:pt x="724" y="9"/>
                  </a:lnTo>
                  <a:lnTo>
                    <a:pt x="258" y="9"/>
                  </a:lnTo>
                  <a:lnTo>
                    <a:pt x="258" y="24"/>
                  </a:lnTo>
                  <a:lnTo>
                    <a:pt x="231" y="24"/>
                  </a:lnTo>
                  <a:lnTo>
                    <a:pt x="231" y="9"/>
                  </a:lnTo>
                  <a:lnTo>
                    <a:pt x="132" y="9"/>
                  </a:lnTo>
                  <a:lnTo>
                    <a:pt x="132" y="829"/>
                  </a:lnTo>
                  <a:lnTo>
                    <a:pt x="0" y="829"/>
                  </a:lnTo>
                  <a:lnTo>
                    <a:pt x="0" y="820"/>
                  </a:lnTo>
                  <a:lnTo>
                    <a:pt x="123" y="820"/>
                  </a:lnTo>
                  <a:lnTo>
                    <a:pt x="123" y="0"/>
                  </a:lnTo>
                  <a:lnTo>
                    <a:pt x="239" y="0"/>
                  </a:lnTo>
                  <a:lnTo>
                    <a:pt x="239" y="14"/>
                  </a:lnTo>
                  <a:lnTo>
                    <a:pt x="250" y="14"/>
                  </a:lnTo>
                  <a:lnTo>
                    <a:pt x="250" y="0"/>
                  </a:lnTo>
                  <a:lnTo>
                    <a:pt x="732" y="0"/>
                  </a:lnTo>
                  <a:lnTo>
                    <a:pt x="732" y="14"/>
                  </a:lnTo>
                  <a:lnTo>
                    <a:pt x="743" y="14"/>
                  </a:lnTo>
                  <a:lnTo>
                    <a:pt x="743" y="0"/>
                  </a:lnTo>
                  <a:lnTo>
                    <a:pt x="861" y="0"/>
                  </a:lnTo>
                  <a:lnTo>
                    <a:pt x="861" y="820"/>
                  </a:lnTo>
                  <a:lnTo>
                    <a:pt x="1742" y="820"/>
                  </a:lnTo>
                  <a:lnTo>
                    <a:pt x="1742" y="829"/>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0" name="Freeform 6">
              <a:extLst>
                <a:ext uri="{FF2B5EF4-FFF2-40B4-BE49-F238E27FC236}">
                  <a16:creationId xmlns:a16="http://schemas.microsoft.com/office/drawing/2014/main" id="{4798BBCA-0550-45C6-83EF-598917E1EC5D}"/>
                </a:ext>
              </a:extLst>
            </p:cNvPr>
            <p:cNvSpPr>
              <a:spLocks/>
            </p:cNvSpPr>
            <p:nvPr/>
          </p:nvSpPr>
          <p:spPr bwMode="auto">
            <a:xfrm>
              <a:off x="4517" y="1471"/>
              <a:ext cx="482" cy="646"/>
            </a:xfrm>
            <a:custGeom>
              <a:avLst/>
              <a:gdLst>
                <a:gd name="T0" fmla="*/ 482 w 482"/>
                <a:gd name="T1" fmla="*/ 646 h 646"/>
                <a:gd name="T2" fmla="*/ 474 w 482"/>
                <a:gd name="T3" fmla="*/ 646 h 646"/>
                <a:gd name="T4" fmla="*/ 474 w 482"/>
                <a:gd name="T5" fmla="*/ 112 h 646"/>
                <a:gd name="T6" fmla="*/ 433 w 482"/>
                <a:gd name="T7" fmla="*/ 112 h 646"/>
                <a:gd name="T8" fmla="*/ 433 w 482"/>
                <a:gd name="T9" fmla="*/ 79 h 646"/>
                <a:gd name="T10" fmla="*/ 364 w 482"/>
                <a:gd name="T11" fmla="*/ 38 h 646"/>
                <a:gd name="T12" fmla="*/ 320 w 482"/>
                <a:gd name="T13" fmla="*/ 38 h 646"/>
                <a:gd name="T14" fmla="*/ 320 w 482"/>
                <a:gd name="T15" fmla="*/ 9 h 646"/>
                <a:gd name="T16" fmla="*/ 164 w 482"/>
                <a:gd name="T17" fmla="*/ 9 h 646"/>
                <a:gd name="T18" fmla="*/ 164 w 482"/>
                <a:gd name="T19" fmla="*/ 38 h 646"/>
                <a:gd name="T20" fmla="*/ 120 w 482"/>
                <a:gd name="T21" fmla="*/ 38 h 646"/>
                <a:gd name="T22" fmla="*/ 49 w 482"/>
                <a:gd name="T23" fmla="*/ 79 h 646"/>
                <a:gd name="T24" fmla="*/ 49 w 482"/>
                <a:gd name="T25" fmla="*/ 112 h 646"/>
                <a:gd name="T26" fmla="*/ 8 w 482"/>
                <a:gd name="T27" fmla="*/ 112 h 646"/>
                <a:gd name="T28" fmla="*/ 8 w 482"/>
                <a:gd name="T29" fmla="*/ 646 h 646"/>
                <a:gd name="T30" fmla="*/ 0 w 482"/>
                <a:gd name="T31" fmla="*/ 646 h 646"/>
                <a:gd name="T32" fmla="*/ 0 w 482"/>
                <a:gd name="T33" fmla="*/ 102 h 646"/>
                <a:gd name="T34" fmla="*/ 41 w 482"/>
                <a:gd name="T35" fmla="*/ 102 h 646"/>
                <a:gd name="T36" fmla="*/ 41 w 482"/>
                <a:gd name="T37" fmla="*/ 74 h 646"/>
                <a:gd name="T38" fmla="*/ 116 w 482"/>
                <a:gd name="T39" fmla="*/ 29 h 646"/>
                <a:gd name="T40" fmla="*/ 154 w 482"/>
                <a:gd name="T41" fmla="*/ 29 h 646"/>
                <a:gd name="T42" fmla="*/ 154 w 482"/>
                <a:gd name="T43" fmla="*/ 0 h 646"/>
                <a:gd name="T44" fmla="*/ 328 w 482"/>
                <a:gd name="T45" fmla="*/ 0 h 646"/>
                <a:gd name="T46" fmla="*/ 328 w 482"/>
                <a:gd name="T47" fmla="*/ 29 h 646"/>
                <a:gd name="T48" fmla="*/ 366 w 482"/>
                <a:gd name="T49" fmla="*/ 29 h 646"/>
                <a:gd name="T50" fmla="*/ 441 w 482"/>
                <a:gd name="T51" fmla="*/ 74 h 646"/>
                <a:gd name="T52" fmla="*/ 441 w 482"/>
                <a:gd name="T53" fmla="*/ 102 h 646"/>
                <a:gd name="T54" fmla="*/ 482 w 482"/>
                <a:gd name="T55" fmla="*/ 102 h 646"/>
                <a:gd name="T56" fmla="*/ 482 w 482"/>
                <a:gd name="T57"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646">
                  <a:moveTo>
                    <a:pt x="482" y="646"/>
                  </a:moveTo>
                  <a:lnTo>
                    <a:pt x="474" y="646"/>
                  </a:lnTo>
                  <a:lnTo>
                    <a:pt x="474" y="112"/>
                  </a:lnTo>
                  <a:lnTo>
                    <a:pt x="433" y="112"/>
                  </a:lnTo>
                  <a:lnTo>
                    <a:pt x="433" y="79"/>
                  </a:lnTo>
                  <a:lnTo>
                    <a:pt x="364" y="38"/>
                  </a:lnTo>
                  <a:lnTo>
                    <a:pt x="320" y="38"/>
                  </a:lnTo>
                  <a:lnTo>
                    <a:pt x="320" y="9"/>
                  </a:lnTo>
                  <a:lnTo>
                    <a:pt x="164" y="9"/>
                  </a:lnTo>
                  <a:lnTo>
                    <a:pt x="164" y="38"/>
                  </a:lnTo>
                  <a:lnTo>
                    <a:pt x="120" y="38"/>
                  </a:lnTo>
                  <a:lnTo>
                    <a:pt x="49" y="79"/>
                  </a:lnTo>
                  <a:lnTo>
                    <a:pt x="49" y="112"/>
                  </a:lnTo>
                  <a:lnTo>
                    <a:pt x="8" y="112"/>
                  </a:lnTo>
                  <a:lnTo>
                    <a:pt x="8" y="646"/>
                  </a:lnTo>
                  <a:lnTo>
                    <a:pt x="0" y="646"/>
                  </a:lnTo>
                  <a:lnTo>
                    <a:pt x="0" y="102"/>
                  </a:lnTo>
                  <a:lnTo>
                    <a:pt x="41" y="102"/>
                  </a:lnTo>
                  <a:lnTo>
                    <a:pt x="41" y="74"/>
                  </a:lnTo>
                  <a:lnTo>
                    <a:pt x="116" y="29"/>
                  </a:lnTo>
                  <a:lnTo>
                    <a:pt x="154" y="29"/>
                  </a:lnTo>
                  <a:lnTo>
                    <a:pt x="154" y="0"/>
                  </a:lnTo>
                  <a:lnTo>
                    <a:pt x="328" y="0"/>
                  </a:lnTo>
                  <a:lnTo>
                    <a:pt x="328" y="29"/>
                  </a:lnTo>
                  <a:lnTo>
                    <a:pt x="366" y="29"/>
                  </a:lnTo>
                  <a:lnTo>
                    <a:pt x="441" y="74"/>
                  </a:lnTo>
                  <a:lnTo>
                    <a:pt x="441" y="102"/>
                  </a:lnTo>
                  <a:lnTo>
                    <a:pt x="482" y="102"/>
                  </a:lnTo>
                  <a:lnTo>
                    <a:pt x="482" y="6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1" name="Freeform 7">
              <a:extLst>
                <a:ext uri="{FF2B5EF4-FFF2-40B4-BE49-F238E27FC236}">
                  <a16:creationId xmlns:a16="http://schemas.microsoft.com/office/drawing/2014/main" id="{73F4C893-2E4D-4A9C-86FD-B9EDA4C97EEC}"/>
                </a:ext>
              </a:extLst>
            </p:cNvPr>
            <p:cNvSpPr>
              <a:spLocks noEditPoints="1"/>
            </p:cNvSpPr>
            <p:nvPr/>
          </p:nvSpPr>
          <p:spPr bwMode="auto">
            <a:xfrm>
              <a:off x="768" y="1614"/>
              <a:ext cx="2016" cy="507"/>
            </a:xfrm>
            <a:custGeom>
              <a:avLst/>
              <a:gdLst>
                <a:gd name="T0" fmla="*/ 1125 w 1178"/>
                <a:gd name="T1" fmla="*/ 294 h 294"/>
                <a:gd name="T2" fmla="*/ 1072 w 1178"/>
                <a:gd name="T3" fmla="*/ 231 h 294"/>
                <a:gd name="T4" fmla="*/ 959 w 1178"/>
                <a:gd name="T5" fmla="*/ 111 h 294"/>
                <a:gd name="T6" fmla="*/ 710 w 1178"/>
                <a:gd name="T7" fmla="*/ 53 h 294"/>
                <a:gd name="T8" fmla="*/ 647 w 1178"/>
                <a:gd name="T9" fmla="*/ 53 h 294"/>
                <a:gd name="T10" fmla="*/ 397 w 1178"/>
                <a:gd name="T11" fmla="*/ 111 h 294"/>
                <a:gd name="T12" fmla="*/ 284 w 1178"/>
                <a:gd name="T13" fmla="*/ 231 h 294"/>
                <a:gd name="T14" fmla="*/ 232 w 1178"/>
                <a:gd name="T15" fmla="*/ 294 h 294"/>
                <a:gd name="T16" fmla="*/ 0 w 1178"/>
                <a:gd name="T17" fmla="*/ 289 h 294"/>
                <a:gd name="T18" fmla="*/ 280 w 1178"/>
                <a:gd name="T19" fmla="*/ 227 h 294"/>
                <a:gd name="T20" fmla="*/ 394 w 1178"/>
                <a:gd name="T21" fmla="*/ 107 h 294"/>
                <a:gd name="T22" fmla="*/ 652 w 1178"/>
                <a:gd name="T23" fmla="*/ 51 h 294"/>
                <a:gd name="T24" fmla="*/ 705 w 1178"/>
                <a:gd name="T25" fmla="*/ 51 h 294"/>
                <a:gd name="T26" fmla="*/ 963 w 1178"/>
                <a:gd name="T27" fmla="*/ 107 h 294"/>
                <a:gd name="T28" fmla="*/ 1076 w 1178"/>
                <a:gd name="T29" fmla="*/ 227 h 294"/>
                <a:gd name="T30" fmla="*/ 1178 w 1178"/>
                <a:gd name="T31" fmla="*/ 289 h 294"/>
                <a:gd name="T32" fmla="*/ 1079 w 1178"/>
                <a:gd name="T33" fmla="*/ 294 h 294"/>
                <a:gd name="T34" fmla="*/ 1077 w 1178"/>
                <a:gd name="T35" fmla="*/ 293 h 294"/>
                <a:gd name="T36" fmla="*/ 1014 w 1178"/>
                <a:gd name="T37" fmla="*/ 214 h 294"/>
                <a:gd name="T38" fmla="*/ 838 w 1178"/>
                <a:gd name="T39" fmla="*/ 54 h 294"/>
                <a:gd name="T40" fmla="*/ 715 w 1178"/>
                <a:gd name="T41" fmla="*/ 94 h 294"/>
                <a:gd name="T42" fmla="*/ 690 w 1178"/>
                <a:gd name="T43" fmla="*/ 292 h 294"/>
                <a:gd name="T44" fmla="*/ 685 w 1178"/>
                <a:gd name="T45" fmla="*/ 283 h 294"/>
                <a:gd name="T46" fmla="*/ 760 w 1178"/>
                <a:gd name="T47" fmla="*/ 34 h 294"/>
                <a:gd name="T48" fmla="*/ 1000 w 1178"/>
                <a:gd name="T49" fmla="*/ 190 h 294"/>
                <a:gd name="T50" fmla="*/ 1057 w 1178"/>
                <a:gd name="T51" fmla="*/ 257 h 294"/>
                <a:gd name="T52" fmla="*/ 1081 w 1178"/>
                <a:gd name="T53" fmla="*/ 294 h 294"/>
                <a:gd name="T54" fmla="*/ 277 w 1178"/>
                <a:gd name="T55" fmla="*/ 294 h 294"/>
                <a:gd name="T56" fmla="*/ 300 w 1178"/>
                <a:gd name="T57" fmla="*/ 257 h 294"/>
                <a:gd name="T58" fmla="*/ 356 w 1178"/>
                <a:gd name="T59" fmla="*/ 190 h 294"/>
                <a:gd name="T60" fmla="*/ 597 w 1178"/>
                <a:gd name="T61" fmla="*/ 34 h 294"/>
                <a:gd name="T62" fmla="*/ 672 w 1178"/>
                <a:gd name="T63" fmla="*/ 283 h 294"/>
                <a:gd name="T64" fmla="*/ 666 w 1178"/>
                <a:gd name="T65" fmla="*/ 292 h 294"/>
                <a:gd name="T66" fmla="*/ 641 w 1178"/>
                <a:gd name="T67" fmla="*/ 94 h 294"/>
                <a:gd name="T68" fmla="*/ 519 w 1178"/>
                <a:gd name="T69" fmla="*/ 54 h 294"/>
                <a:gd name="T70" fmla="*/ 342 w 1178"/>
                <a:gd name="T71" fmla="*/ 214 h 294"/>
                <a:gd name="T72" fmla="*/ 280 w 1178"/>
                <a:gd name="T73" fmla="*/ 293 h 294"/>
                <a:gd name="T74" fmla="*/ 277 w 1178"/>
                <a:gd name="T75" fmla="*/ 292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8" h="294">
                  <a:moveTo>
                    <a:pt x="1178" y="294"/>
                  </a:moveTo>
                  <a:cubicBezTo>
                    <a:pt x="1125" y="294"/>
                    <a:pt x="1125" y="294"/>
                    <a:pt x="1125" y="294"/>
                  </a:cubicBezTo>
                  <a:cubicBezTo>
                    <a:pt x="1124" y="293"/>
                    <a:pt x="1124" y="293"/>
                    <a:pt x="1124" y="293"/>
                  </a:cubicBezTo>
                  <a:cubicBezTo>
                    <a:pt x="1124" y="293"/>
                    <a:pt x="1082" y="242"/>
                    <a:pt x="1072" y="231"/>
                  </a:cubicBezTo>
                  <a:cubicBezTo>
                    <a:pt x="1068" y="226"/>
                    <a:pt x="1068" y="226"/>
                    <a:pt x="1068" y="226"/>
                  </a:cubicBezTo>
                  <a:cubicBezTo>
                    <a:pt x="1034" y="186"/>
                    <a:pt x="1000" y="145"/>
                    <a:pt x="959" y="111"/>
                  </a:cubicBezTo>
                  <a:cubicBezTo>
                    <a:pt x="918" y="76"/>
                    <a:pt x="877" y="43"/>
                    <a:pt x="833" y="28"/>
                  </a:cubicBezTo>
                  <a:cubicBezTo>
                    <a:pt x="769" y="6"/>
                    <a:pt x="728" y="14"/>
                    <a:pt x="710" y="53"/>
                  </a:cubicBezTo>
                  <a:cubicBezTo>
                    <a:pt x="705" y="63"/>
                    <a:pt x="683" y="64"/>
                    <a:pt x="678" y="64"/>
                  </a:cubicBezTo>
                  <a:cubicBezTo>
                    <a:pt x="674" y="64"/>
                    <a:pt x="652" y="63"/>
                    <a:pt x="647" y="53"/>
                  </a:cubicBezTo>
                  <a:cubicBezTo>
                    <a:pt x="629" y="14"/>
                    <a:pt x="587" y="6"/>
                    <a:pt x="524" y="28"/>
                  </a:cubicBezTo>
                  <a:cubicBezTo>
                    <a:pt x="479" y="43"/>
                    <a:pt x="439" y="76"/>
                    <a:pt x="397" y="111"/>
                  </a:cubicBezTo>
                  <a:cubicBezTo>
                    <a:pt x="357" y="145"/>
                    <a:pt x="322" y="186"/>
                    <a:pt x="289" y="226"/>
                  </a:cubicBezTo>
                  <a:cubicBezTo>
                    <a:pt x="284" y="231"/>
                    <a:pt x="284" y="231"/>
                    <a:pt x="284" y="231"/>
                  </a:cubicBezTo>
                  <a:cubicBezTo>
                    <a:pt x="275" y="242"/>
                    <a:pt x="233" y="293"/>
                    <a:pt x="232" y="293"/>
                  </a:cubicBezTo>
                  <a:cubicBezTo>
                    <a:pt x="232" y="294"/>
                    <a:pt x="232" y="294"/>
                    <a:pt x="232" y="294"/>
                  </a:cubicBezTo>
                  <a:cubicBezTo>
                    <a:pt x="0" y="294"/>
                    <a:pt x="0" y="294"/>
                    <a:pt x="0" y="294"/>
                  </a:cubicBezTo>
                  <a:cubicBezTo>
                    <a:pt x="0" y="289"/>
                    <a:pt x="0" y="289"/>
                    <a:pt x="0" y="289"/>
                  </a:cubicBezTo>
                  <a:cubicBezTo>
                    <a:pt x="229" y="289"/>
                    <a:pt x="229" y="289"/>
                    <a:pt x="229" y="289"/>
                  </a:cubicBezTo>
                  <a:cubicBezTo>
                    <a:pt x="235" y="282"/>
                    <a:pt x="271" y="238"/>
                    <a:pt x="280" y="227"/>
                  </a:cubicBezTo>
                  <a:cubicBezTo>
                    <a:pt x="285" y="222"/>
                    <a:pt x="285" y="222"/>
                    <a:pt x="285" y="222"/>
                  </a:cubicBezTo>
                  <a:cubicBezTo>
                    <a:pt x="318" y="183"/>
                    <a:pt x="353" y="141"/>
                    <a:pt x="394" y="107"/>
                  </a:cubicBezTo>
                  <a:cubicBezTo>
                    <a:pt x="436" y="72"/>
                    <a:pt x="477" y="39"/>
                    <a:pt x="522" y="23"/>
                  </a:cubicBezTo>
                  <a:cubicBezTo>
                    <a:pt x="589" y="0"/>
                    <a:pt x="632" y="9"/>
                    <a:pt x="652" y="51"/>
                  </a:cubicBezTo>
                  <a:cubicBezTo>
                    <a:pt x="654" y="56"/>
                    <a:pt x="667" y="58"/>
                    <a:pt x="678" y="58"/>
                  </a:cubicBezTo>
                  <a:cubicBezTo>
                    <a:pt x="690" y="58"/>
                    <a:pt x="703" y="56"/>
                    <a:pt x="705" y="51"/>
                  </a:cubicBezTo>
                  <a:cubicBezTo>
                    <a:pt x="724" y="9"/>
                    <a:pt x="768" y="0"/>
                    <a:pt x="834" y="23"/>
                  </a:cubicBezTo>
                  <a:cubicBezTo>
                    <a:pt x="880" y="39"/>
                    <a:pt x="921" y="72"/>
                    <a:pt x="963" y="107"/>
                  </a:cubicBezTo>
                  <a:cubicBezTo>
                    <a:pt x="1003" y="141"/>
                    <a:pt x="1038" y="183"/>
                    <a:pt x="1072" y="222"/>
                  </a:cubicBezTo>
                  <a:cubicBezTo>
                    <a:pt x="1076" y="227"/>
                    <a:pt x="1076" y="227"/>
                    <a:pt x="1076" y="227"/>
                  </a:cubicBezTo>
                  <a:cubicBezTo>
                    <a:pt x="1085" y="238"/>
                    <a:pt x="1122" y="282"/>
                    <a:pt x="1128" y="289"/>
                  </a:cubicBezTo>
                  <a:cubicBezTo>
                    <a:pt x="1178" y="289"/>
                    <a:pt x="1178" y="289"/>
                    <a:pt x="1178" y="289"/>
                  </a:cubicBezTo>
                  <a:lnTo>
                    <a:pt x="1178" y="294"/>
                  </a:lnTo>
                  <a:close/>
                  <a:moveTo>
                    <a:pt x="1079" y="294"/>
                  </a:moveTo>
                  <a:cubicBezTo>
                    <a:pt x="1079" y="292"/>
                    <a:pt x="1079" y="292"/>
                    <a:pt x="1079" y="292"/>
                  </a:cubicBezTo>
                  <a:cubicBezTo>
                    <a:pt x="1077" y="293"/>
                    <a:pt x="1077" y="293"/>
                    <a:pt x="1077" y="293"/>
                  </a:cubicBezTo>
                  <a:cubicBezTo>
                    <a:pt x="1076" y="290"/>
                    <a:pt x="1055" y="263"/>
                    <a:pt x="1053" y="260"/>
                  </a:cubicBezTo>
                  <a:cubicBezTo>
                    <a:pt x="1039" y="243"/>
                    <a:pt x="1026" y="228"/>
                    <a:pt x="1014" y="214"/>
                  </a:cubicBezTo>
                  <a:cubicBezTo>
                    <a:pt x="1008" y="208"/>
                    <a:pt x="1002" y="201"/>
                    <a:pt x="996" y="194"/>
                  </a:cubicBezTo>
                  <a:cubicBezTo>
                    <a:pt x="950" y="140"/>
                    <a:pt x="902" y="84"/>
                    <a:pt x="838" y="54"/>
                  </a:cubicBezTo>
                  <a:cubicBezTo>
                    <a:pt x="814" y="44"/>
                    <a:pt x="786" y="33"/>
                    <a:pt x="761" y="40"/>
                  </a:cubicBezTo>
                  <a:cubicBezTo>
                    <a:pt x="736" y="46"/>
                    <a:pt x="723" y="73"/>
                    <a:pt x="715" y="94"/>
                  </a:cubicBezTo>
                  <a:cubicBezTo>
                    <a:pt x="695" y="156"/>
                    <a:pt x="693" y="218"/>
                    <a:pt x="690" y="283"/>
                  </a:cubicBezTo>
                  <a:cubicBezTo>
                    <a:pt x="690" y="292"/>
                    <a:pt x="690" y="292"/>
                    <a:pt x="690" y="292"/>
                  </a:cubicBezTo>
                  <a:cubicBezTo>
                    <a:pt x="685" y="291"/>
                    <a:pt x="685" y="291"/>
                    <a:pt x="685" y="291"/>
                  </a:cubicBezTo>
                  <a:cubicBezTo>
                    <a:pt x="685" y="283"/>
                    <a:pt x="685" y="283"/>
                    <a:pt x="685" y="283"/>
                  </a:cubicBezTo>
                  <a:cubicBezTo>
                    <a:pt x="687" y="217"/>
                    <a:pt x="689" y="155"/>
                    <a:pt x="710" y="92"/>
                  </a:cubicBezTo>
                  <a:cubicBezTo>
                    <a:pt x="718" y="70"/>
                    <a:pt x="733" y="42"/>
                    <a:pt x="760" y="34"/>
                  </a:cubicBezTo>
                  <a:cubicBezTo>
                    <a:pt x="787" y="28"/>
                    <a:pt x="815" y="38"/>
                    <a:pt x="840" y="50"/>
                  </a:cubicBezTo>
                  <a:cubicBezTo>
                    <a:pt x="905" y="80"/>
                    <a:pt x="954" y="136"/>
                    <a:pt x="1000" y="190"/>
                  </a:cubicBezTo>
                  <a:cubicBezTo>
                    <a:pt x="1006" y="197"/>
                    <a:pt x="1012" y="204"/>
                    <a:pt x="1018" y="211"/>
                  </a:cubicBezTo>
                  <a:cubicBezTo>
                    <a:pt x="1030" y="225"/>
                    <a:pt x="1043" y="240"/>
                    <a:pt x="1057" y="257"/>
                  </a:cubicBezTo>
                  <a:cubicBezTo>
                    <a:pt x="1069" y="272"/>
                    <a:pt x="1083" y="290"/>
                    <a:pt x="1082" y="293"/>
                  </a:cubicBezTo>
                  <a:cubicBezTo>
                    <a:pt x="1081" y="294"/>
                    <a:pt x="1081" y="294"/>
                    <a:pt x="1081" y="294"/>
                  </a:cubicBezTo>
                  <a:lnTo>
                    <a:pt x="1079" y="294"/>
                  </a:lnTo>
                  <a:close/>
                  <a:moveTo>
                    <a:pt x="277" y="294"/>
                  </a:moveTo>
                  <a:cubicBezTo>
                    <a:pt x="275" y="293"/>
                    <a:pt x="275" y="293"/>
                    <a:pt x="275" y="293"/>
                  </a:cubicBezTo>
                  <a:cubicBezTo>
                    <a:pt x="274" y="290"/>
                    <a:pt x="292" y="267"/>
                    <a:pt x="300" y="257"/>
                  </a:cubicBezTo>
                  <a:cubicBezTo>
                    <a:pt x="314" y="240"/>
                    <a:pt x="326" y="225"/>
                    <a:pt x="338" y="211"/>
                  </a:cubicBezTo>
                  <a:cubicBezTo>
                    <a:pt x="344" y="204"/>
                    <a:pt x="350" y="197"/>
                    <a:pt x="356" y="190"/>
                  </a:cubicBezTo>
                  <a:cubicBezTo>
                    <a:pt x="403" y="136"/>
                    <a:pt x="451" y="80"/>
                    <a:pt x="517" y="50"/>
                  </a:cubicBezTo>
                  <a:cubicBezTo>
                    <a:pt x="541" y="38"/>
                    <a:pt x="570" y="28"/>
                    <a:pt x="597" y="34"/>
                  </a:cubicBezTo>
                  <a:cubicBezTo>
                    <a:pt x="624" y="42"/>
                    <a:pt x="639" y="70"/>
                    <a:pt x="646" y="92"/>
                  </a:cubicBezTo>
                  <a:cubicBezTo>
                    <a:pt x="667" y="155"/>
                    <a:pt x="669" y="217"/>
                    <a:pt x="672" y="283"/>
                  </a:cubicBezTo>
                  <a:cubicBezTo>
                    <a:pt x="672" y="291"/>
                    <a:pt x="672" y="291"/>
                    <a:pt x="672" y="291"/>
                  </a:cubicBezTo>
                  <a:cubicBezTo>
                    <a:pt x="666" y="292"/>
                    <a:pt x="666" y="292"/>
                    <a:pt x="666" y="292"/>
                  </a:cubicBezTo>
                  <a:cubicBezTo>
                    <a:pt x="666" y="283"/>
                    <a:pt x="666" y="283"/>
                    <a:pt x="666" y="283"/>
                  </a:cubicBezTo>
                  <a:cubicBezTo>
                    <a:pt x="664" y="218"/>
                    <a:pt x="662" y="156"/>
                    <a:pt x="641" y="94"/>
                  </a:cubicBezTo>
                  <a:cubicBezTo>
                    <a:pt x="634" y="73"/>
                    <a:pt x="620" y="46"/>
                    <a:pt x="595" y="40"/>
                  </a:cubicBezTo>
                  <a:cubicBezTo>
                    <a:pt x="570" y="33"/>
                    <a:pt x="543" y="44"/>
                    <a:pt x="519" y="54"/>
                  </a:cubicBezTo>
                  <a:cubicBezTo>
                    <a:pt x="455" y="84"/>
                    <a:pt x="407" y="140"/>
                    <a:pt x="360" y="194"/>
                  </a:cubicBezTo>
                  <a:cubicBezTo>
                    <a:pt x="354" y="201"/>
                    <a:pt x="348" y="208"/>
                    <a:pt x="342" y="214"/>
                  </a:cubicBezTo>
                  <a:cubicBezTo>
                    <a:pt x="330" y="228"/>
                    <a:pt x="318" y="243"/>
                    <a:pt x="304" y="260"/>
                  </a:cubicBezTo>
                  <a:cubicBezTo>
                    <a:pt x="302" y="263"/>
                    <a:pt x="281" y="290"/>
                    <a:pt x="280" y="293"/>
                  </a:cubicBezTo>
                  <a:cubicBezTo>
                    <a:pt x="278" y="291"/>
                    <a:pt x="278" y="291"/>
                    <a:pt x="278" y="291"/>
                  </a:cubicBezTo>
                  <a:cubicBezTo>
                    <a:pt x="277" y="292"/>
                    <a:pt x="277" y="292"/>
                    <a:pt x="277" y="292"/>
                  </a:cubicBezTo>
                  <a:lnTo>
                    <a:pt x="277" y="294"/>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2" name="Freeform 8">
              <a:extLst>
                <a:ext uri="{FF2B5EF4-FFF2-40B4-BE49-F238E27FC236}">
                  <a16:creationId xmlns:a16="http://schemas.microsoft.com/office/drawing/2014/main" id="{8F8F84A4-4AD1-4390-B825-8EC49D559BFA}"/>
                </a:ext>
              </a:extLst>
            </p:cNvPr>
            <p:cNvSpPr>
              <a:spLocks/>
            </p:cNvSpPr>
            <p:nvPr/>
          </p:nvSpPr>
          <p:spPr bwMode="auto">
            <a:xfrm>
              <a:off x="2784" y="1893"/>
              <a:ext cx="1027" cy="228"/>
            </a:xfrm>
            <a:custGeom>
              <a:avLst/>
              <a:gdLst>
                <a:gd name="T0" fmla="*/ 1027 w 1027"/>
                <a:gd name="T1" fmla="*/ 228 h 228"/>
                <a:gd name="T2" fmla="*/ 879 w 1027"/>
                <a:gd name="T3" fmla="*/ 228 h 228"/>
                <a:gd name="T4" fmla="*/ 879 w 1027"/>
                <a:gd name="T5" fmla="*/ 11 h 228"/>
                <a:gd name="T6" fmla="*/ 67 w 1027"/>
                <a:gd name="T7" fmla="*/ 11 h 228"/>
                <a:gd name="T8" fmla="*/ 67 w 1027"/>
                <a:gd name="T9" fmla="*/ 228 h 228"/>
                <a:gd name="T10" fmla="*/ 0 w 1027"/>
                <a:gd name="T11" fmla="*/ 228 h 228"/>
                <a:gd name="T12" fmla="*/ 0 w 1027"/>
                <a:gd name="T13" fmla="*/ 219 h 228"/>
                <a:gd name="T14" fmla="*/ 57 w 1027"/>
                <a:gd name="T15" fmla="*/ 219 h 228"/>
                <a:gd name="T16" fmla="*/ 57 w 1027"/>
                <a:gd name="T17" fmla="*/ 0 h 228"/>
                <a:gd name="T18" fmla="*/ 887 w 1027"/>
                <a:gd name="T19" fmla="*/ 0 h 228"/>
                <a:gd name="T20" fmla="*/ 887 w 1027"/>
                <a:gd name="T21" fmla="*/ 219 h 228"/>
                <a:gd name="T22" fmla="*/ 1027 w 1027"/>
                <a:gd name="T23" fmla="*/ 219 h 228"/>
                <a:gd name="T24" fmla="*/ 1027 w 1027"/>
                <a:gd name="T25"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7" h="228">
                  <a:moveTo>
                    <a:pt x="1027" y="228"/>
                  </a:moveTo>
                  <a:lnTo>
                    <a:pt x="879" y="228"/>
                  </a:lnTo>
                  <a:lnTo>
                    <a:pt x="879" y="11"/>
                  </a:lnTo>
                  <a:lnTo>
                    <a:pt x="67" y="11"/>
                  </a:lnTo>
                  <a:lnTo>
                    <a:pt x="67" y="228"/>
                  </a:lnTo>
                  <a:lnTo>
                    <a:pt x="0" y="228"/>
                  </a:lnTo>
                  <a:lnTo>
                    <a:pt x="0" y="219"/>
                  </a:lnTo>
                  <a:lnTo>
                    <a:pt x="57" y="219"/>
                  </a:lnTo>
                  <a:lnTo>
                    <a:pt x="57" y="0"/>
                  </a:lnTo>
                  <a:lnTo>
                    <a:pt x="887" y="0"/>
                  </a:lnTo>
                  <a:lnTo>
                    <a:pt x="887" y="219"/>
                  </a:lnTo>
                  <a:lnTo>
                    <a:pt x="1027" y="219"/>
                  </a:lnTo>
                  <a:lnTo>
                    <a:pt x="1027" y="228"/>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3" name="Freeform 9">
              <a:extLst>
                <a:ext uri="{FF2B5EF4-FFF2-40B4-BE49-F238E27FC236}">
                  <a16:creationId xmlns:a16="http://schemas.microsoft.com/office/drawing/2014/main" id="{45DFD183-1292-41BB-9BDC-ECBBD4B8D4DC}"/>
                </a:ext>
              </a:extLst>
            </p:cNvPr>
            <p:cNvSpPr>
              <a:spLocks/>
            </p:cNvSpPr>
            <p:nvPr/>
          </p:nvSpPr>
          <p:spPr bwMode="auto">
            <a:xfrm>
              <a:off x="3159" y="1948"/>
              <a:ext cx="183" cy="169"/>
            </a:xfrm>
            <a:custGeom>
              <a:avLst/>
              <a:gdLst>
                <a:gd name="T0" fmla="*/ 5 w 107"/>
                <a:gd name="T1" fmla="*/ 98 h 98"/>
                <a:gd name="T2" fmla="*/ 0 w 107"/>
                <a:gd name="T3" fmla="*/ 98 h 98"/>
                <a:gd name="T4" fmla="*/ 0 w 107"/>
                <a:gd name="T5" fmla="*/ 13 h 98"/>
                <a:gd name="T6" fmla="*/ 6 w 107"/>
                <a:gd name="T7" fmla="*/ 7 h 98"/>
                <a:gd name="T8" fmla="*/ 11 w 107"/>
                <a:gd name="T9" fmla="*/ 6 h 98"/>
                <a:gd name="T10" fmla="*/ 19 w 107"/>
                <a:gd name="T11" fmla="*/ 4 h 98"/>
                <a:gd name="T12" fmla="*/ 28 w 107"/>
                <a:gd name="T13" fmla="*/ 0 h 98"/>
                <a:gd name="T14" fmla="*/ 29 w 107"/>
                <a:gd name="T15" fmla="*/ 0 h 98"/>
                <a:gd name="T16" fmla="*/ 59 w 107"/>
                <a:gd name="T17" fmla="*/ 0 h 98"/>
                <a:gd name="T18" fmla="*/ 78 w 107"/>
                <a:gd name="T19" fmla="*/ 0 h 98"/>
                <a:gd name="T20" fmla="*/ 86 w 107"/>
                <a:gd name="T21" fmla="*/ 4 h 98"/>
                <a:gd name="T22" fmla="*/ 91 w 107"/>
                <a:gd name="T23" fmla="*/ 5 h 98"/>
                <a:gd name="T24" fmla="*/ 94 w 107"/>
                <a:gd name="T25" fmla="*/ 5 h 98"/>
                <a:gd name="T26" fmla="*/ 94 w 107"/>
                <a:gd name="T27" fmla="*/ 6 h 98"/>
                <a:gd name="T28" fmla="*/ 107 w 107"/>
                <a:gd name="T29" fmla="*/ 20 h 98"/>
                <a:gd name="T30" fmla="*/ 107 w 107"/>
                <a:gd name="T31" fmla="*/ 74 h 98"/>
                <a:gd name="T32" fmla="*/ 107 w 107"/>
                <a:gd name="T33" fmla="*/ 97 h 98"/>
                <a:gd name="T34" fmla="*/ 102 w 107"/>
                <a:gd name="T35" fmla="*/ 97 h 98"/>
                <a:gd name="T36" fmla="*/ 101 w 107"/>
                <a:gd name="T37" fmla="*/ 74 h 98"/>
                <a:gd name="T38" fmla="*/ 101 w 107"/>
                <a:gd name="T39" fmla="*/ 20 h 98"/>
                <a:gd name="T40" fmla="*/ 94 w 107"/>
                <a:gd name="T41" fmla="*/ 11 h 98"/>
                <a:gd name="T42" fmla="*/ 93 w 107"/>
                <a:gd name="T43" fmla="*/ 11 h 98"/>
                <a:gd name="T44" fmla="*/ 91 w 107"/>
                <a:gd name="T45" fmla="*/ 11 h 98"/>
                <a:gd name="T46" fmla="*/ 82 w 107"/>
                <a:gd name="T47" fmla="*/ 7 h 98"/>
                <a:gd name="T48" fmla="*/ 78 w 107"/>
                <a:gd name="T49" fmla="*/ 6 h 98"/>
                <a:gd name="T50" fmla="*/ 59 w 107"/>
                <a:gd name="T51" fmla="*/ 6 h 98"/>
                <a:gd name="T52" fmla="*/ 29 w 107"/>
                <a:gd name="T53" fmla="*/ 6 h 98"/>
                <a:gd name="T54" fmla="*/ 27 w 107"/>
                <a:gd name="T55" fmla="*/ 6 h 98"/>
                <a:gd name="T56" fmla="*/ 24 w 107"/>
                <a:gd name="T57" fmla="*/ 7 h 98"/>
                <a:gd name="T58" fmla="*/ 20 w 107"/>
                <a:gd name="T59" fmla="*/ 10 h 98"/>
                <a:gd name="T60" fmla="*/ 13 w 107"/>
                <a:gd name="T61" fmla="*/ 11 h 98"/>
                <a:gd name="T62" fmla="*/ 6 w 107"/>
                <a:gd name="T63" fmla="*/ 12 h 98"/>
                <a:gd name="T64" fmla="*/ 5 w 107"/>
                <a:gd name="T65" fmla="*/ 12 h 98"/>
                <a:gd name="T66" fmla="*/ 5 w 107"/>
                <a:gd name="T67" fmla="*/ 13 h 98"/>
                <a:gd name="T68" fmla="*/ 5 w 107"/>
                <a:gd name="T6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98">
                  <a:moveTo>
                    <a:pt x="5" y="98"/>
                  </a:moveTo>
                  <a:cubicBezTo>
                    <a:pt x="0" y="98"/>
                    <a:pt x="0" y="98"/>
                    <a:pt x="0" y="98"/>
                  </a:cubicBezTo>
                  <a:cubicBezTo>
                    <a:pt x="0" y="65"/>
                    <a:pt x="0" y="46"/>
                    <a:pt x="0" y="13"/>
                  </a:cubicBezTo>
                  <a:cubicBezTo>
                    <a:pt x="0" y="11"/>
                    <a:pt x="1" y="7"/>
                    <a:pt x="6" y="7"/>
                  </a:cubicBezTo>
                  <a:cubicBezTo>
                    <a:pt x="8" y="6"/>
                    <a:pt x="10" y="6"/>
                    <a:pt x="11" y="6"/>
                  </a:cubicBezTo>
                  <a:cubicBezTo>
                    <a:pt x="14" y="5"/>
                    <a:pt x="16" y="4"/>
                    <a:pt x="19" y="4"/>
                  </a:cubicBezTo>
                  <a:cubicBezTo>
                    <a:pt x="21" y="0"/>
                    <a:pt x="25" y="0"/>
                    <a:pt x="28" y="0"/>
                  </a:cubicBezTo>
                  <a:cubicBezTo>
                    <a:pt x="28" y="0"/>
                    <a:pt x="29" y="0"/>
                    <a:pt x="29" y="0"/>
                  </a:cubicBezTo>
                  <a:cubicBezTo>
                    <a:pt x="39" y="0"/>
                    <a:pt x="49" y="0"/>
                    <a:pt x="59" y="0"/>
                  </a:cubicBezTo>
                  <a:cubicBezTo>
                    <a:pt x="78" y="0"/>
                    <a:pt x="78" y="0"/>
                    <a:pt x="78" y="0"/>
                  </a:cubicBezTo>
                  <a:cubicBezTo>
                    <a:pt x="81" y="0"/>
                    <a:pt x="84" y="1"/>
                    <a:pt x="86" y="4"/>
                  </a:cubicBezTo>
                  <a:cubicBezTo>
                    <a:pt x="87" y="5"/>
                    <a:pt x="89" y="5"/>
                    <a:pt x="91" y="5"/>
                  </a:cubicBezTo>
                  <a:cubicBezTo>
                    <a:pt x="92" y="5"/>
                    <a:pt x="93" y="5"/>
                    <a:pt x="94" y="5"/>
                  </a:cubicBezTo>
                  <a:cubicBezTo>
                    <a:pt x="94" y="6"/>
                    <a:pt x="94" y="6"/>
                    <a:pt x="94" y="6"/>
                  </a:cubicBezTo>
                  <a:cubicBezTo>
                    <a:pt x="106" y="7"/>
                    <a:pt x="107" y="8"/>
                    <a:pt x="107" y="20"/>
                  </a:cubicBezTo>
                  <a:cubicBezTo>
                    <a:pt x="107" y="74"/>
                    <a:pt x="107" y="74"/>
                    <a:pt x="107" y="74"/>
                  </a:cubicBezTo>
                  <a:cubicBezTo>
                    <a:pt x="107" y="81"/>
                    <a:pt x="107" y="86"/>
                    <a:pt x="107" y="97"/>
                  </a:cubicBezTo>
                  <a:cubicBezTo>
                    <a:pt x="102" y="97"/>
                    <a:pt x="102" y="97"/>
                    <a:pt x="102" y="97"/>
                  </a:cubicBezTo>
                  <a:cubicBezTo>
                    <a:pt x="101" y="86"/>
                    <a:pt x="101" y="81"/>
                    <a:pt x="101" y="74"/>
                  </a:cubicBezTo>
                  <a:cubicBezTo>
                    <a:pt x="101" y="20"/>
                    <a:pt x="101" y="20"/>
                    <a:pt x="101" y="20"/>
                  </a:cubicBezTo>
                  <a:cubicBezTo>
                    <a:pt x="101" y="12"/>
                    <a:pt x="101" y="12"/>
                    <a:pt x="94" y="11"/>
                  </a:cubicBezTo>
                  <a:cubicBezTo>
                    <a:pt x="93" y="11"/>
                    <a:pt x="93" y="11"/>
                    <a:pt x="93" y="11"/>
                  </a:cubicBezTo>
                  <a:cubicBezTo>
                    <a:pt x="92" y="11"/>
                    <a:pt x="92" y="11"/>
                    <a:pt x="91" y="11"/>
                  </a:cubicBezTo>
                  <a:cubicBezTo>
                    <a:pt x="88" y="10"/>
                    <a:pt x="84" y="10"/>
                    <a:pt x="82" y="7"/>
                  </a:cubicBezTo>
                  <a:cubicBezTo>
                    <a:pt x="81" y="6"/>
                    <a:pt x="80" y="6"/>
                    <a:pt x="78" y="6"/>
                  </a:cubicBezTo>
                  <a:cubicBezTo>
                    <a:pt x="59" y="6"/>
                    <a:pt x="59" y="6"/>
                    <a:pt x="59" y="6"/>
                  </a:cubicBezTo>
                  <a:cubicBezTo>
                    <a:pt x="49" y="6"/>
                    <a:pt x="39" y="6"/>
                    <a:pt x="29" y="6"/>
                  </a:cubicBezTo>
                  <a:cubicBezTo>
                    <a:pt x="28" y="6"/>
                    <a:pt x="28" y="6"/>
                    <a:pt x="27" y="6"/>
                  </a:cubicBezTo>
                  <a:cubicBezTo>
                    <a:pt x="24" y="5"/>
                    <a:pt x="24" y="5"/>
                    <a:pt x="24" y="7"/>
                  </a:cubicBezTo>
                  <a:cubicBezTo>
                    <a:pt x="24" y="8"/>
                    <a:pt x="23" y="10"/>
                    <a:pt x="20" y="10"/>
                  </a:cubicBezTo>
                  <a:cubicBezTo>
                    <a:pt x="17" y="10"/>
                    <a:pt x="15" y="10"/>
                    <a:pt x="13" y="11"/>
                  </a:cubicBezTo>
                  <a:cubicBezTo>
                    <a:pt x="11" y="11"/>
                    <a:pt x="9" y="12"/>
                    <a:pt x="6" y="12"/>
                  </a:cubicBezTo>
                  <a:cubicBezTo>
                    <a:pt x="6" y="12"/>
                    <a:pt x="5" y="12"/>
                    <a:pt x="5" y="12"/>
                  </a:cubicBezTo>
                  <a:cubicBezTo>
                    <a:pt x="5" y="12"/>
                    <a:pt x="5" y="12"/>
                    <a:pt x="5" y="13"/>
                  </a:cubicBezTo>
                  <a:cubicBezTo>
                    <a:pt x="5" y="46"/>
                    <a:pt x="5" y="65"/>
                    <a:pt x="5" y="9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4" name="Freeform 10">
              <a:extLst>
                <a:ext uri="{FF2B5EF4-FFF2-40B4-BE49-F238E27FC236}">
                  <a16:creationId xmlns:a16="http://schemas.microsoft.com/office/drawing/2014/main" id="{A09C3DEC-F3BB-4AF0-B11E-6BBC533AB390}"/>
                </a:ext>
              </a:extLst>
            </p:cNvPr>
            <p:cNvSpPr>
              <a:spLocks noEditPoints="1"/>
            </p:cNvSpPr>
            <p:nvPr/>
          </p:nvSpPr>
          <p:spPr bwMode="auto">
            <a:xfrm>
              <a:off x="2647" y="1656"/>
              <a:ext cx="1226" cy="229"/>
            </a:xfrm>
            <a:custGeom>
              <a:avLst/>
              <a:gdLst>
                <a:gd name="T0" fmla="*/ 67 w 716"/>
                <a:gd name="T1" fmla="*/ 112 h 133"/>
                <a:gd name="T2" fmla="*/ 49 w 716"/>
                <a:gd name="T3" fmla="*/ 101 h 133"/>
                <a:gd name="T4" fmla="*/ 30 w 716"/>
                <a:gd name="T5" fmla="*/ 86 h 133"/>
                <a:gd name="T6" fmla="*/ 11 w 716"/>
                <a:gd name="T7" fmla="*/ 53 h 133"/>
                <a:gd name="T8" fmla="*/ 25 w 716"/>
                <a:gd name="T9" fmla="*/ 52 h 133"/>
                <a:gd name="T10" fmla="*/ 36 w 716"/>
                <a:gd name="T11" fmla="*/ 52 h 133"/>
                <a:gd name="T12" fmla="*/ 45 w 716"/>
                <a:gd name="T13" fmla="*/ 52 h 133"/>
                <a:gd name="T14" fmla="*/ 55 w 716"/>
                <a:gd name="T15" fmla="*/ 54 h 133"/>
                <a:gd name="T16" fmla="*/ 72 w 716"/>
                <a:gd name="T17" fmla="*/ 60 h 133"/>
                <a:gd name="T18" fmla="*/ 73 w 716"/>
                <a:gd name="T19" fmla="*/ 56 h 133"/>
                <a:gd name="T20" fmla="*/ 93 w 716"/>
                <a:gd name="T21" fmla="*/ 56 h 133"/>
                <a:gd name="T22" fmla="*/ 127 w 716"/>
                <a:gd name="T23" fmla="*/ 62 h 133"/>
                <a:gd name="T24" fmla="*/ 150 w 716"/>
                <a:gd name="T25" fmla="*/ 62 h 133"/>
                <a:gd name="T26" fmla="*/ 173 w 716"/>
                <a:gd name="T27" fmla="*/ 48 h 133"/>
                <a:gd name="T28" fmla="*/ 178 w 716"/>
                <a:gd name="T29" fmla="*/ 19 h 133"/>
                <a:gd name="T30" fmla="*/ 190 w 716"/>
                <a:gd name="T31" fmla="*/ 11 h 133"/>
                <a:gd name="T32" fmla="*/ 207 w 716"/>
                <a:gd name="T33" fmla="*/ 2 h 133"/>
                <a:gd name="T34" fmla="*/ 211 w 716"/>
                <a:gd name="T35" fmla="*/ 23 h 133"/>
                <a:gd name="T36" fmla="*/ 496 w 716"/>
                <a:gd name="T37" fmla="*/ 27 h 133"/>
                <a:gd name="T38" fmla="*/ 516 w 716"/>
                <a:gd name="T39" fmla="*/ 8 h 133"/>
                <a:gd name="T40" fmla="*/ 530 w 716"/>
                <a:gd name="T41" fmla="*/ 10 h 133"/>
                <a:gd name="T42" fmla="*/ 536 w 716"/>
                <a:gd name="T43" fmla="*/ 28 h 133"/>
                <a:gd name="T44" fmla="*/ 561 w 716"/>
                <a:gd name="T45" fmla="*/ 62 h 133"/>
                <a:gd name="T46" fmla="*/ 612 w 716"/>
                <a:gd name="T47" fmla="*/ 56 h 133"/>
                <a:gd name="T48" fmla="*/ 622 w 716"/>
                <a:gd name="T49" fmla="*/ 64 h 133"/>
                <a:gd name="T50" fmla="*/ 635 w 716"/>
                <a:gd name="T51" fmla="*/ 59 h 133"/>
                <a:gd name="T52" fmla="*/ 649 w 716"/>
                <a:gd name="T53" fmla="*/ 63 h 133"/>
                <a:gd name="T54" fmla="*/ 662 w 716"/>
                <a:gd name="T55" fmla="*/ 61 h 133"/>
                <a:gd name="T56" fmla="*/ 678 w 716"/>
                <a:gd name="T57" fmla="*/ 56 h 133"/>
                <a:gd name="T58" fmla="*/ 691 w 716"/>
                <a:gd name="T59" fmla="*/ 54 h 133"/>
                <a:gd name="T60" fmla="*/ 702 w 716"/>
                <a:gd name="T61" fmla="*/ 52 h 133"/>
                <a:gd name="T62" fmla="*/ 714 w 716"/>
                <a:gd name="T63" fmla="*/ 60 h 133"/>
                <a:gd name="T64" fmla="*/ 684 w 716"/>
                <a:gd name="T65" fmla="*/ 90 h 133"/>
                <a:gd name="T66" fmla="*/ 653 w 716"/>
                <a:gd name="T67" fmla="*/ 108 h 133"/>
                <a:gd name="T68" fmla="*/ 601 w 716"/>
                <a:gd name="T69" fmla="*/ 133 h 133"/>
                <a:gd name="T70" fmla="*/ 599 w 716"/>
                <a:gd name="T71" fmla="*/ 128 h 133"/>
                <a:gd name="T72" fmla="*/ 652 w 716"/>
                <a:gd name="T73" fmla="*/ 103 h 133"/>
                <a:gd name="T74" fmla="*/ 691 w 716"/>
                <a:gd name="T75" fmla="*/ 78 h 133"/>
                <a:gd name="T76" fmla="*/ 701 w 716"/>
                <a:gd name="T77" fmla="*/ 58 h 133"/>
                <a:gd name="T78" fmla="*/ 683 w 716"/>
                <a:gd name="T79" fmla="*/ 57 h 133"/>
                <a:gd name="T80" fmla="*/ 657 w 716"/>
                <a:gd name="T81" fmla="*/ 64 h 133"/>
                <a:gd name="T82" fmla="*/ 637 w 716"/>
                <a:gd name="T83" fmla="*/ 70 h 133"/>
                <a:gd name="T84" fmla="*/ 616 w 716"/>
                <a:gd name="T85" fmla="*/ 63 h 133"/>
                <a:gd name="T86" fmla="*/ 606 w 716"/>
                <a:gd name="T87" fmla="*/ 66 h 133"/>
                <a:gd name="T88" fmla="*/ 562 w 716"/>
                <a:gd name="T89" fmla="*/ 67 h 133"/>
                <a:gd name="T90" fmla="*/ 530 w 716"/>
                <a:gd name="T91" fmla="*/ 26 h 133"/>
                <a:gd name="T92" fmla="*/ 518 w 716"/>
                <a:gd name="T93" fmla="*/ 15 h 133"/>
                <a:gd name="T94" fmla="*/ 508 w 716"/>
                <a:gd name="T95" fmla="*/ 21 h 133"/>
                <a:gd name="T96" fmla="*/ 220 w 716"/>
                <a:gd name="T97" fmla="*/ 32 h 133"/>
                <a:gd name="T98" fmla="*/ 206 w 716"/>
                <a:gd name="T99" fmla="*/ 15 h 133"/>
                <a:gd name="T100" fmla="*/ 193 w 716"/>
                <a:gd name="T101" fmla="*/ 16 h 133"/>
                <a:gd name="T102" fmla="*/ 182 w 716"/>
                <a:gd name="T103" fmla="*/ 30 h 133"/>
                <a:gd name="T104" fmla="*/ 152 w 716"/>
                <a:gd name="T105" fmla="*/ 67 h 133"/>
                <a:gd name="T106" fmla="*/ 108 w 716"/>
                <a:gd name="T107" fmla="*/ 66 h 133"/>
                <a:gd name="T108" fmla="*/ 96 w 716"/>
                <a:gd name="T109" fmla="*/ 60 h 133"/>
                <a:gd name="T110" fmla="*/ 80 w 716"/>
                <a:gd name="T111" fmla="*/ 68 h 133"/>
                <a:gd name="T112" fmla="*/ 56 w 716"/>
                <a:gd name="T113" fmla="*/ 64 h 133"/>
                <a:gd name="T114" fmla="*/ 33 w 716"/>
                <a:gd name="T115" fmla="*/ 57 h 133"/>
                <a:gd name="T116" fmla="*/ 19 w 716"/>
                <a:gd name="T117" fmla="*/ 54 h 133"/>
                <a:gd name="T118" fmla="*/ 6 w 716"/>
                <a:gd name="T119" fmla="*/ 67 h 133"/>
                <a:gd name="T120" fmla="*/ 37 w 716"/>
                <a:gd name="T121" fmla="*/ 86 h 133"/>
                <a:gd name="T122" fmla="*/ 56 w 716"/>
                <a:gd name="T123" fmla="*/ 9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6" h="133">
                  <a:moveTo>
                    <a:pt x="113" y="133"/>
                  </a:moveTo>
                  <a:cubicBezTo>
                    <a:pt x="112" y="133"/>
                    <a:pt x="112" y="133"/>
                    <a:pt x="112" y="133"/>
                  </a:cubicBezTo>
                  <a:cubicBezTo>
                    <a:pt x="103" y="130"/>
                    <a:pt x="94" y="126"/>
                    <a:pt x="85" y="122"/>
                  </a:cubicBezTo>
                  <a:cubicBezTo>
                    <a:pt x="83" y="121"/>
                    <a:pt x="81" y="120"/>
                    <a:pt x="80" y="119"/>
                  </a:cubicBezTo>
                  <a:cubicBezTo>
                    <a:pt x="76" y="117"/>
                    <a:pt x="73" y="115"/>
                    <a:pt x="69" y="114"/>
                  </a:cubicBezTo>
                  <a:cubicBezTo>
                    <a:pt x="67" y="114"/>
                    <a:pt x="67" y="114"/>
                    <a:pt x="67" y="114"/>
                  </a:cubicBezTo>
                  <a:cubicBezTo>
                    <a:pt x="67" y="112"/>
                    <a:pt x="67" y="112"/>
                    <a:pt x="67" y="112"/>
                  </a:cubicBezTo>
                  <a:cubicBezTo>
                    <a:pt x="67" y="112"/>
                    <a:pt x="67" y="112"/>
                    <a:pt x="65" y="111"/>
                  </a:cubicBezTo>
                  <a:cubicBezTo>
                    <a:pt x="64" y="111"/>
                    <a:pt x="62" y="110"/>
                    <a:pt x="60" y="108"/>
                  </a:cubicBezTo>
                  <a:cubicBezTo>
                    <a:pt x="60" y="108"/>
                    <a:pt x="60" y="108"/>
                    <a:pt x="60" y="108"/>
                  </a:cubicBezTo>
                  <a:cubicBezTo>
                    <a:pt x="57" y="108"/>
                    <a:pt x="55" y="107"/>
                    <a:pt x="55" y="104"/>
                  </a:cubicBezTo>
                  <a:cubicBezTo>
                    <a:pt x="54" y="104"/>
                    <a:pt x="54" y="104"/>
                    <a:pt x="54" y="104"/>
                  </a:cubicBezTo>
                  <a:cubicBezTo>
                    <a:pt x="52" y="103"/>
                    <a:pt x="52" y="103"/>
                    <a:pt x="52" y="103"/>
                  </a:cubicBezTo>
                  <a:cubicBezTo>
                    <a:pt x="52" y="102"/>
                    <a:pt x="51" y="102"/>
                    <a:pt x="49" y="101"/>
                  </a:cubicBezTo>
                  <a:cubicBezTo>
                    <a:pt x="47" y="100"/>
                    <a:pt x="44" y="99"/>
                    <a:pt x="43" y="96"/>
                  </a:cubicBezTo>
                  <a:cubicBezTo>
                    <a:pt x="43" y="96"/>
                    <a:pt x="42" y="96"/>
                    <a:pt x="42" y="96"/>
                  </a:cubicBezTo>
                  <a:cubicBezTo>
                    <a:pt x="39" y="96"/>
                    <a:pt x="38" y="93"/>
                    <a:pt x="37" y="92"/>
                  </a:cubicBezTo>
                  <a:cubicBezTo>
                    <a:pt x="37" y="92"/>
                    <a:pt x="37" y="91"/>
                    <a:pt x="37" y="91"/>
                  </a:cubicBezTo>
                  <a:cubicBezTo>
                    <a:pt x="37" y="91"/>
                    <a:pt x="37" y="91"/>
                    <a:pt x="37" y="91"/>
                  </a:cubicBezTo>
                  <a:cubicBezTo>
                    <a:pt x="35" y="91"/>
                    <a:pt x="33" y="91"/>
                    <a:pt x="31" y="89"/>
                  </a:cubicBezTo>
                  <a:cubicBezTo>
                    <a:pt x="31" y="88"/>
                    <a:pt x="30" y="87"/>
                    <a:pt x="30" y="86"/>
                  </a:cubicBezTo>
                  <a:cubicBezTo>
                    <a:pt x="25" y="84"/>
                    <a:pt x="21" y="82"/>
                    <a:pt x="16" y="80"/>
                  </a:cubicBezTo>
                  <a:cubicBezTo>
                    <a:pt x="13" y="78"/>
                    <a:pt x="10" y="76"/>
                    <a:pt x="7" y="75"/>
                  </a:cubicBezTo>
                  <a:cubicBezTo>
                    <a:pt x="4" y="74"/>
                    <a:pt x="2" y="71"/>
                    <a:pt x="1" y="68"/>
                  </a:cubicBezTo>
                  <a:cubicBezTo>
                    <a:pt x="0" y="67"/>
                    <a:pt x="0" y="65"/>
                    <a:pt x="1" y="63"/>
                  </a:cubicBezTo>
                  <a:cubicBezTo>
                    <a:pt x="2" y="62"/>
                    <a:pt x="3" y="61"/>
                    <a:pt x="6" y="62"/>
                  </a:cubicBezTo>
                  <a:cubicBezTo>
                    <a:pt x="5" y="59"/>
                    <a:pt x="7" y="57"/>
                    <a:pt x="8" y="56"/>
                  </a:cubicBezTo>
                  <a:cubicBezTo>
                    <a:pt x="9" y="55"/>
                    <a:pt x="10" y="54"/>
                    <a:pt x="11" y="53"/>
                  </a:cubicBezTo>
                  <a:cubicBezTo>
                    <a:pt x="13" y="52"/>
                    <a:pt x="14" y="52"/>
                    <a:pt x="13" y="51"/>
                  </a:cubicBezTo>
                  <a:cubicBezTo>
                    <a:pt x="13" y="47"/>
                    <a:pt x="13" y="47"/>
                    <a:pt x="13" y="47"/>
                  </a:cubicBezTo>
                  <a:cubicBezTo>
                    <a:pt x="16" y="48"/>
                    <a:pt x="16" y="48"/>
                    <a:pt x="16" y="48"/>
                  </a:cubicBezTo>
                  <a:cubicBezTo>
                    <a:pt x="16" y="48"/>
                    <a:pt x="16" y="47"/>
                    <a:pt x="17" y="47"/>
                  </a:cubicBezTo>
                  <a:cubicBezTo>
                    <a:pt x="18" y="47"/>
                    <a:pt x="21" y="47"/>
                    <a:pt x="22" y="49"/>
                  </a:cubicBezTo>
                  <a:cubicBezTo>
                    <a:pt x="22" y="49"/>
                    <a:pt x="22" y="49"/>
                    <a:pt x="22" y="49"/>
                  </a:cubicBezTo>
                  <a:cubicBezTo>
                    <a:pt x="23" y="49"/>
                    <a:pt x="25" y="50"/>
                    <a:pt x="25" y="52"/>
                  </a:cubicBezTo>
                  <a:cubicBezTo>
                    <a:pt x="26" y="53"/>
                    <a:pt x="25" y="53"/>
                    <a:pt x="25" y="54"/>
                  </a:cubicBezTo>
                  <a:cubicBezTo>
                    <a:pt x="26" y="54"/>
                    <a:pt x="26" y="54"/>
                    <a:pt x="27" y="54"/>
                  </a:cubicBezTo>
                  <a:cubicBezTo>
                    <a:pt x="27" y="54"/>
                    <a:pt x="28" y="54"/>
                    <a:pt x="28" y="54"/>
                  </a:cubicBezTo>
                  <a:cubicBezTo>
                    <a:pt x="28" y="54"/>
                    <a:pt x="28" y="53"/>
                    <a:pt x="28" y="52"/>
                  </a:cubicBezTo>
                  <a:cubicBezTo>
                    <a:pt x="28" y="50"/>
                    <a:pt x="29" y="49"/>
                    <a:pt x="30" y="49"/>
                  </a:cubicBezTo>
                  <a:cubicBezTo>
                    <a:pt x="32" y="48"/>
                    <a:pt x="34" y="48"/>
                    <a:pt x="35" y="50"/>
                  </a:cubicBezTo>
                  <a:cubicBezTo>
                    <a:pt x="36" y="52"/>
                    <a:pt x="36" y="52"/>
                    <a:pt x="36" y="52"/>
                  </a:cubicBezTo>
                  <a:cubicBezTo>
                    <a:pt x="37" y="53"/>
                    <a:pt x="38" y="55"/>
                    <a:pt x="39" y="57"/>
                  </a:cubicBezTo>
                  <a:cubicBezTo>
                    <a:pt x="39" y="58"/>
                    <a:pt x="39" y="58"/>
                    <a:pt x="39" y="58"/>
                  </a:cubicBezTo>
                  <a:cubicBezTo>
                    <a:pt x="40" y="58"/>
                    <a:pt x="41" y="58"/>
                    <a:pt x="41" y="58"/>
                  </a:cubicBezTo>
                  <a:cubicBezTo>
                    <a:pt x="41" y="58"/>
                    <a:pt x="41" y="57"/>
                    <a:pt x="41" y="56"/>
                  </a:cubicBezTo>
                  <a:cubicBezTo>
                    <a:pt x="41" y="55"/>
                    <a:pt x="41" y="54"/>
                    <a:pt x="42" y="53"/>
                  </a:cubicBezTo>
                  <a:cubicBezTo>
                    <a:pt x="42" y="52"/>
                    <a:pt x="43" y="52"/>
                    <a:pt x="45" y="52"/>
                  </a:cubicBezTo>
                  <a:cubicBezTo>
                    <a:pt x="45" y="52"/>
                    <a:pt x="45" y="52"/>
                    <a:pt x="45" y="52"/>
                  </a:cubicBezTo>
                  <a:cubicBezTo>
                    <a:pt x="47" y="52"/>
                    <a:pt x="49" y="53"/>
                    <a:pt x="49" y="55"/>
                  </a:cubicBezTo>
                  <a:cubicBezTo>
                    <a:pt x="50" y="57"/>
                    <a:pt x="50" y="58"/>
                    <a:pt x="51" y="60"/>
                  </a:cubicBezTo>
                  <a:cubicBezTo>
                    <a:pt x="51" y="60"/>
                    <a:pt x="51" y="60"/>
                    <a:pt x="51" y="60"/>
                  </a:cubicBezTo>
                  <a:cubicBezTo>
                    <a:pt x="51" y="60"/>
                    <a:pt x="51" y="59"/>
                    <a:pt x="52" y="59"/>
                  </a:cubicBezTo>
                  <a:cubicBezTo>
                    <a:pt x="52" y="58"/>
                    <a:pt x="52" y="57"/>
                    <a:pt x="52" y="56"/>
                  </a:cubicBezTo>
                  <a:cubicBezTo>
                    <a:pt x="53" y="55"/>
                    <a:pt x="53" y="55"/>
                    <a:pt x="55" y="54"/>
                  </a:cubicBezTo>
                  <a:cubicBezTo>
                    <a:pt x="55" y="54"/>
                    <a:pt x="55" y="54"/>
                    <a:pt x="55" y="54"/>
                  </a:cubicBezTo>
                  <a:cubicBezTo>
                    <a:pt x="58" y="54"/>
                    <a:pt x="59" y="56"/>
                    <a:pt x="59" y="57"/>
                  </a:cubicBezTo>
                  <a:cubicBezTo>
                    <a:pt x="61" y="58"/>
                    <a:pt x="61" y="60"/>
                    <a:pt x="62" y="61"/>
                  </a:cubicBezTo>
                  <a:cubicBezTo>
                    <a:pt x="63" y="63"/>
                    <a:pt x="63" y="63"/>
                    <a:pt x="64" y="63"/>
                  </a:cubicBezTo>
                  <a:cubicBezTo>
                    <a:pt x="64" y="63"/>
                    <a:pt x="64" y="63"/>
                    <a:pt x="64" y="63"/>
                  </a:cubicBezTo>
                  <a:cubicBezTo>
                    <a:pt x="63" y="59"/>
                    <a:pt x="66" y="57"/>
                    <a:pt x="67" y="57"/>
                  </a:cubicBezTo>
                  <a:cubicBezTo>
                    <a:pt x="67" y="57"/>
                    <a:pt x="68" y="57"/>
                    <a:pt x="68" y="57"/>
                  </a:cubicBezTo>
                  <a:cubicBezTo>
                    <a:pt x="69" y="57"/>
                    <a:pt x="71" y="57"/>
                    <a:pt x="72" y="60"/>
                  </a:cubicBezTo>
                  <a:cubicBezTo>
                    <a:pt x="72" y="60"/>
                    <a:pt x="72" y="60"/>
                    <a:pt x="72" y="60"/>
                  </a:cubicBezTo>
                  <a:cubicBezTo>
                    <a:pt x="72" y="60"/>
                    <a:pt x="72" y="61"/>
                    <a:pt x="73" y="61"/>
                  </a:cubicBezTo>
                  <a:cubicBezTo>
                    <a:pt x="74" y="63"/>
                    <a:pt x="75" y="64"/>
                    <a:pt x="76" y="64"/>
                  </a:cubicBezTo>
                  <a:cubicBezTo>
                    <a:pt x="76" y="64"/>
                    <a:pt x="76" y="64"/>
                    <a:pt x="76" y="64"/>
                  </a:cubicBezTo>
                  <a:cubicBezTo>
                    <a:pt x="76" y="64"/>
                    <a:pt x="76" y="64"/>
                    <a:pt x="76" y="64"/>
                  </a:cubicBezTo>
                  <a:cubicBezTo>
                    <a:pt x="76" y="64"/>
                    <a:pt x="76" y="63"/>
                    <a:pt x="75" y="62"/>
                  </a:cubicBezTo>
                  <a:cubicBezTo>
                    <a:pt x="73" y="56"/>
                    <a:pt x="73" y="56"/>
                    <a:pt x="73" y="56"/>
                  </a:cubicBezTo>
                  <a:cubicBezTo>
                    <a:pt x="79" y="58"/>
                    <a:pt x="79" y="58"/>
                    <a:pt x="79" y="58"/>
                  </a:cubicBezTo>
                  <a:cubicBezTo>
                    <a:pt x="82" y="59"/>
                    <a:pt x="83" y="61"/>
                    <a:pt x="85" y="63"/>
                  </a:cubicBezTo>
                  <a:cubicBezTo>
                    <a:pt x="85" y="63"/>
                    <a:pt x="86" y="64"/>
                    <a:pt x="86" y="64"/>
                  </a:cubicBezTo>
                  <a:cubicBezTo>
                    <a:pt x="87" y="65"/>
                    <a:pt x="90" y="66"/>
                    <a:pt x="92" y="66"/>
                  </a:cubicBezTo>
                  <a:cubicBezTo>
                    <a:pt x="92" y="66"/>
                    <a:pt x="92" y="65"/>
                    <a:pt x="91" y="65"/>
                  </a:cubicBezTo>
                  <a:cubicBezTo>
                    <a:pt x="91" y="64"/>
                    <a:pt x="91" y="63"/>
                    <a:pt x="91" y="61"/>
                  </a:cubicBezTo>
                  <a:cubicBezTo>
                    <a:pt x="90" y="59"/>
                    <a:pt x="91" y="57"/>
                    <a:pt x="93" y="56"/>
                  </a:cubicBezTo>
                  <a:cubicBezTo>
                    <a:pt x="94" y="55"/>
                    <a:pt x="94" y="55"/>
                    <a:pt x="94" y="55"/>
                  </a:cubicBezTo>
                  <a:cubicBezTo>
                    <a:pt x="95" y="54"/>
                    <a:pt x="96" y="54"/>
                    <a:pt x="97" y="54"/>
                  </a:cubicBezTo>
                  <a:cubicBezTo>
                    <a:pt x="99" y="54"/>
                    <a:pt x="100" y="55"/>
                    <a:pt x="101" y="57"/>
                  </a:cubicBezTo>
                  <a:cubicBezTo>
                    <a:pt x="101" y="57"/>
                    <a:pt x="101" y="57"/>
                    <a:pt x="101" y="57"/>
                  </a:cubicBezTo>
                  <a:cubicBezTo>
                    <a:pt x="104" y="55"/>
                    <a:pt x="107" y="55"/>
                    <a:pt x="108" y="57"/>
                  </a:cubicBezTo>
                  <a:cubicBezTo>
                    <a:pt x="109" y="58"/>
                    <a:pt x="109" y="59"/>
                    <a:pt x="109" y="61"/>
                  </a:cubicBezTo>
                  <a:cubicBezTo>
                    <a:pt x="115" y="61"/>
                    <a:pt x="121" y="62"/>
                    <a:pt x="127" y="62"/>
                  </a:cubicBezTo>
                  <a:cubicBezTo>
                    <a:pt x="136" y="63"/>
                    <a:pt x="136" y="63"/>
                    <a:pt x="136" y="63"/>
                  </a:cubicBezTo>
                  <a:cubicBezTo>
                    <a:pt x="138" y="63"/>
                    <a:pt x="138" y="62"/>
                    <a:pt x="138" y="62"/>
                  </a:cubicBezTo>
                  <a:cubicBezTo>
                    <a:pt x="139" y="60"/>
                    <a:pt x="141" y="59"/>
                    <a:pt x="141" y="59"/>
                  </a:cubicBezTo>
                  <a:cubicBezTo>
                    <a:pt x="142" y="59"/>
                    <a:pt x="143" y="60"/>
                    <a:pt x="143" y="60"/>
                  </a:cubicBezTo>
                  <a:cubicBezTo>
                    <a:pt x="144" y="59"/>
                    <a:pt x="145" y="58"/>
                    <a:pt x="146" y="58"/>
                  </a:cubicBezTo>
                  <a:cubicBezTo>
                    <a:pt x="148" y="58"/>
                    <a:pt x="150" y="61"/>
                    <a:pt x="151" y="62"/>
                  </a:cubicBezTo>
                  <a:cubicBezTo>
                    <a:pt x="151" y="62"/>
                    <a:pt x="150" y="62"/>
                    <a:pt x="150" y="62"/>
                  </a:cubicBezTo>
                  <a:cubicBezTo>
                    <a:pt x="151" y="65"/>
                    <a:pt x="151" y="65"/>
                    <a:pt x="151" y="65"/>
                  </a:cubicBezTo>
                  <a:cubicBezTo>
                    <a:pt x="151" y="62"/>
                    <a:pt x="151" y="62"/>
                    <a:pt x="151" y="62"/>
                  </a:cubicBezTo>
                  <a:cubicBezTo>
                    <a:pt x="152" y="65"/>
                    <a:pt x="152" y="65"/>
                    <a:pt x="152" y="65"/>
                  </a:cubicBezTo>
                  <a:cubicBezTo>
                    <a:pt x="152" y="62"/>
                    <a:pt x="152" y="62"/>
                    <a:pt x="152" y="62"/>
                  </a:cubicBezTo>
                  <a:cubicBezTo>
                    <a:pt x="152" y="62"/>
                    <a:pt x="152" y="62"/>
                    <a:pt x="152" y="62"/>
                  </a:cubicBezTo>
                  <a:cubicBezTo>
                    <a:pt x="157" y="62"/>
                    <a:pt x="160" y="61"/>
                    <a:pt x="163" y="58"/>
                  </a:cubicBezTo>
                  <a:cubicBezTo>
                    <a:pt x="167" y="54"/>
                    <a:pt x="170" y="51"/>
                    <a:pt x="173" y="48"/>
                  </a:cubicBezTo>
                  <a:cubicBezTo>
                    <a:pt x="173" y="47"/>
                    <a:pt x="173" y="47"/>
                    <a:pt x="173" y="47"/>
                  </a:cubicBezTo>
                  <a:cubicBezTo>
                    <a:pt x="174" y="46"/>
                    <a:pt x="174" y="46"/>
                    <a:pt x="174" y="46"/>
                  </a:cubicBezTo>
                  <a:cubicBezTo>
                    <a:pt x="175" y="44"/>
                    <a:pt x="175" y="42"/>
                    <a:pt x="176" y="40"/>
                  </a:cubicBezTo>
                  <a:cubicBezTo>
                    <a:pt x="177" y="37"/>
                    <a:pt x="178" y="34"/>
                    <a:pt x="177" y="31"/>
                  </a:cubicBezTo>
                  <a:cubicBezTo>
                    <a:pt x="177" y="31"/>
                    <a:pt x="177" y="30"/>
                    <a:pt x="177" y="29"/>
                  </a:cubicBezTo>
                  <a:cubicBezTo>
                    <a:pt x="176" y="27"/>
                    <a:pt x="175" y="24"/>
                    <a:pt x="178" y="20"/>
                  </a:cubicBezTo>
                  <a:cubicBezTo>
                    <a:pt x="178" y="20"/>
                    <a:pt x="178" y="19"/>
                    <a:pt x="178" y="19"/>
                  </a:cubicBezTo>
                  <a:cubicBezTo>
                    <a:pt x="178" y="17"/>
                    <a:pt x="178" y="15"/>
                    <a:pt x="181" y="13"/>
                  </a:cubicBezTo>
                  <a:cubicBezTo>
                    <a:pt x="181" y="13"/>
                    <a:pt x="181" y="13"/>
                    <a:pt x="181" y="12"/>
                  </a:cubicBezTo>
                  <a:cubicBezTo>
                    <a:pt x="181" y="12"/>
                    <a:pt x="181" y="11"/>
                    <a:pt x="181" y="11"/>
                  </a:cubicBezTo>
                  <a:cubicBezTo>
                    <a:pt x="181" y="7"/>
                    <a:pt x="183" y="6"/>
                    <a:pt x="185" y="6"/>
                  </a:cubicBezTo>
                  <a:cubicBezTo>
                    <a:pt x="185" y="6"/>
                    <a:pt x="185" y="6"/>
                    <a:pt x="185" y="6"/>
                  </a:cubicBezTo>
                  <a:cubicBezTo>
                    <a:pt x="186" y="6"/>
                    <a:pt x="188" y="6"/>
                    <a:pt x="188" y="7"/>
                  </a:cubicBezTo>
                  <a:cubicBezTo>
                    <a:pt x="190" y="8"/>
                    <a:pt x="190" y="10"/>
                    <a:pt x="190" y="11"/>
                  </a:cubicBezTo>
                  <a:cubicBezTo>
                    <a:pt x="189" y="11"/>
                    <a:pt x="189" y="11"/>
                    <a:pt x="189" y="12"/>
                  </a:cubicBezTo>
                  <a:cubicBezTo>
                    <a:pt x="190" y="12"/>
                    <a:pt x="190" y="12"/>
                    <a:pt x="190" y="12"/>
                  </a:cubicBezTo>
                  <a:cubicBezTo>
                    <a:pt x="190" y="12"/>
                    <a:pt x="190" y="12"/>
                    <a:pt x="190" y="12"/>
                  </a:cubicBezTo>
                  <a:cubicBezTo>
                    <a:pt x="190" y="12"/>
                    <a:pt x="191" y="11"/>
                    <a:pt x="192" y="11"/>
                  </a:cubicBezTo>
                  <a:cubicBezTo>
                    <a:pt x="194" y="10"/>
                    <a:pt x="195" y="8"/>
                    <a:pt x="196" y="5"/>
                  </a:cubicBezTo>
                  <a:cubicBezTo>
                    <a:pt x="197" y="2"/>
                    <a:pt x="199" y="1"/>
                    <a:pt x="202" y="1"/>
                  </a:cubicBezTo>
                  <a:cubicBezTo>
                    <a:pt x="204" y="1"/>
                    <a:pt x="206" y="1"/>
                    <a:pt x="207" y="2"/>
                  </a:cubicBezTo>
                  <a:cubicBezTo>
                    <a:pt x="211" y="4"/>
                    <a:pt x="213" y="11"/>
                    <a:pt x="211" y="16"/>
                  </a:cubicBezTo>
                  <a:cubicBezTo>
                    <a:pt x="211" y="17"/>
                    <a:pt x="211" y="17"/>
                    <a:pt x="211" y="18"/>
                  </a:cubicBezTo>
                  <a:cubicBezTo>
                    <a:pt x="210" y="19"/>
                    <a:pt x="210" y="20"/>
                    <a:pt x="210" y="20"/>
                  </a:cubicBezTo>
                  <a:cubicBezTo>
                    <a:pt x="209" y="21"/>
                    <a:pt x="209" y="22"/>
                    <a:pt x="209" y="22"/>
                  </a:cubicBezTo>
                  <a:cubicBezTo>
                    <a:pt x="209" y="22"/>
                    <a:pt x="209" y="23"/>
                    <a:pt x="209" y="23"/>
                  </a:cubicBezTo>
                  <a:cubicBezTo>
                    <a:pt x="209" y="23"/>
                    <a:pt x="209" y="23"/>
                    <a:pt x="209" y="23"/>
                  </a:cubicBezTo>
                  <a:cubicBezTo>
                    <a:pt x="211" y="23"/>
                    <a:pt x="211" y="23"/>
                    <a:pt x="211" y="23"/>
                  </a:cubicBezTo>
                  <a:cubicBezTo>
                    <a:pt x="211" y="25"/>
                    <a:pt x="211" y="25"/>
                    <a:pt x="211" y="25"/>
                  </a:cubicBezTo>
                  <a:cubicBezTo>
                    <a:pt x="212" y="28"/>
                    <a:pt x="213" y="28"/>
                    <a:pt x="214" y="28"/>
                  </a:cubicBezTo>
                  <a:cubicBezTo>
                    <a:pt x="215" y="28"/>
                    <a:pt x="216" y="28"/>
                    <a:pt x="217" y="27"/>
                  </a:cubicBezTo>
                  <a:cubicBezTo>
                    <a:pt x="218" y="27"/>
                    <a:pt x="219" y="27"/>
                    <a:pt x="220" y="27"/>
                  </a:cubicBezTo>
                  <a:cubicBezTo>
                    <a:pt x="275" y="27"/>
                    <a:pt x="329" y="27"/>
                    <a:pt x="384" y="27"/>
                  </a:cubicBezTo>
                  <a:cubicBezTo>
                    <a:pt x="420" y="27"/>
                    <a:pt x="456" y="27"/>
                    <a:pt x="492" y="27"/>
                  </a:cubicBezTo>
                  <a:cubicBezTo>
                    <a:pt x="493" y="27"/>
                    <a:pt x="495" y="27"/>
                    <a:pt x="496" y="27"/>
                  </a:cubicBezTo>
                  <a:cubicBezTo>
                    <a:pt x="497" y="27"/>
                    <a:pt x="498" y="27"/>
                    <a:pt x="499" y="27"/>
                  </a:cubicBezTo>
                  <a:cubicBezTo>
                    <a:pt x="499" y="27"/>
                    <a:pt x="499" y="27"/>
                    <a:pt x="499" y="27"/>
                  </a:cubicBezTo>
                  <a:cubicBezTo>
                    <a:pt x="499" y="24"/>
                    <a:pt x="501" y="23"/>
                    <a:pt x="503" y="22"/>
                  </a:cubicBezTo>
                  <a:cubicBezTo>
                    <a:pt x="502" y="20"/>
                    <a:pt x="501" y="18"/>
                    <a:pt x="500" y="16"/>
                  </a:cubicBezTo>
                  <a:cubicBezTo>
                    <a:pt x="498" y="11"/>
                    <a:pt x="499" y="6"/>
                    <a:pt x="503" y="3"/>
                  </a:cubicBezTo>
                  <a:cubicBezTo>
                    <a:pt x="506" y="0"/>
                    <a:pt x="508" y="0"/>
                    <a:pt x="511" y="1"/>
                  </a:cubicBezTo>
                  <a:cubicBezTo>
                    <a:pt x="515" y="2"/>
                    <a:pt x="517" y="5"/>
                    <a:pt x="516" y="8"/>
                  </a:cubicBezTo>
                  <a:cubicBezTo>
                    <a:pt x="516" y="8"/>
                    <a:pt x="516" y="9"/>
                    <a:pt x="516" y="9"/>
                  </a:cubicBezTo>
                  <a:cubicBezTo>
                    <a:pt x="517" y="9"/>
                    <a:pt x="517" y="9"/>
                    <a:pt x="517" y="9"/>
                  </a:cubicBezTo>
                  <a:cubicBezTo>
                    <a:pt x="519" y="9"/>
                    <a:pt x="520" y="10"/>
                    <a:pt x="521" y="11"/>
                  </a:cubicBezTo>
                  <a:cubicBezTo>
                    <a:pt x="521" y="10"/>
                    <a:pt x="521" y="10"/>
                    <a:pt x="521" y="9"/>
                  </a:cubicBezTo>
                  <a:cubicBezTo>
                    <a:pt x="521" y="7"/>
                    <a:pt x="523" y="5"/>
                    <a:pt x="526" y="5"/>
                  </a:cubicBezTo>
                  <a:cubicBezTo>
                    <a:pt x="528" y="5"/>
                    <a:pt x="529" y="6"/>
                    <a:pt x="529" y="6"/>
                  </a:cubicBezTo>
                  <a:cubicBezTo>
                    <a:pt x="531" y="8"/>
                    <a:pt x="530" y="9"/>
                    <a:pt x="530" y="10"/>
                  </a:cubicBezTo>
                  <a:cubicBezTo>
                    <a:pt x="530" y="11"/>
                    <a:pt x="530" y="11"/>
                    <a:pt x="530" y="12"/>
                  </a:cubicBezTo>
                  <a:cubicBezTo>
                    <a:pt x="530" y="12"/>
                    <a:pt x="530" y="13"/>
                    <a:pt x="530" y="13"/>
                  </a:cubicBezTo>
                  <a:cubicBezTo>
                    <a:pt x="531" y="13"/>
                    <a:pt x="534" y="13"/>
                    <a:pt x="534" y="17"/>
                  </a:cubicBezTo>
                  <a:cubicBezTo>
                    <a:pt x="534" y="18"/>
                    <a:pt x="534" y="19"/>
                    <a:pt x="534" y="20"/>
                  </a:cubicBezTo>
                  <a:cubicBezTo>
                    <a:pt x="534" y="22"/>
                    <a:pt x="534" y="22"/>
                    <a:pt x="535" y="23"/>
                  </a:cubicBezTo>
                  <a:cubicBezTo>
                    <a:pt x="536" y="23"/>
                    <a:pt x="536" y="24"/>
                    <a:pt x="536" y="25"/>
                  </a:cubicBezTo>
                  <a:cubicBezTo>
                    <a:pt x="536" y="26"/>
                    <a:pt x="536" y="27"/>
                    <a:pt x="536" y="28"/>
                  </a:cubicBezTo>
                  <a:cubicBezTo>
                    <a:pt x="534" y="30"/>
                    <a:pt x="534" y="32"/>
                    <a:pt x="535" y="36"/>
                  </a:cubicBezTo>
                  <a:cubicBezTo>
                    <a:pt x="535" y="37"/>
                    <a:pt x="535" y="38"/>
                    <a:pt x="536" y="39"/>
                  </a:cubicBezTo>
                  <a:cubicBezTo>
                    <a:pt x="537" y="49"/>
                    <a:pt x="544" y="54"/>
                    <a:pt x="551" y="60"/>
                  </a:cubicBezTo>
                  <a:cubicBezTo>
                    <a:pt x="552" y="61"/>
                    <a:pt x="552" y="61"/>
                    <a:pt x="552" y="61"/>
                  </a:cubicBezTo>
                  <a:cubicBezTo>
                    <a:pt x="553" y="62"/>
                    <a:pt x="554" y="62"/>
                    <a:pt x="556" y="62"/>
                  </a:cubicBezTo>
                  <a:cubicBezTo>
                    <a:pt x="557" y="62"/>
                    <a:pt x="558" y="62"/>
                    <a:pt x="559" y="62"/>
                  </a:cubicBezTo>
                  <a:cubicBezTo>
                    <a:pt x="559" y="62"/>
                    <a:pt x="560" y="62"/>
                    <a:pt x="561" y="62"/>
                  </a:cubicBezTo>
                  <a:cubicBezTo>
                    <a:pt x="561" y="62"/>
                    <a:pt x="561" y="61"/>
                    <a:pt x="561" y="61"/>
                  </a:cubicBezTo>
                  <a:cubicBezTo>
                    <a:pt x="562" y="60"/>
                    <a:pt x="563" y="57"/>
                    <a:pt x="569" y="59"/>
                  </a:cubicBezTo>
                  <a:cubicBezTo>
                    <a:pt x="569" y="60"/>
                    <a:pt x="570" y="60"/>
                    <a:pt x="571" y="60"/>
                  </a:cubicBezTo>
                  <a:cubicBezTo>
                    <a:pt x="572" y="61"/>
                    <a:pt x="574" y="62"/>
                    <a:pt x="575" y="62"/>
                  </a:cubicBezTo>
                  <a:cubicBezTo>
                    <a:pt x="584" y="62"/>
                    <a:pt x="595" y="61"/>
                    <a:pt x="605" y="60"/>
                  </a:cubicBezTo>
                  <a:cubicBezTo>
                    <a:pt x="605" y="58"/>
                    <a:pt x="605" y="57"/>
                    <a:pt x="606" y="56"/>
                  </a:cubicBezTo>
                  <a:cubicBezTo>
                    <a:pt x="607" y="55"/>
                    <a:pt x="609" y="54"/>
                    <a:pt x="612" y="56"/>
                  </a:cubicBezTo>
                  <a:cubicBezTo>
                    <a:pt x="613" y="56"/>
                    <a:pt x="613" y="56"/>
                    <a:pt x="613" y="56"/>
                  </a:cubicBezTo>
                  <a:cubicBezTo>
                    <a:pt x="614" y="56"/>
                    <a:pt x="614" y="56"/>
                    <a:pt x="614" y="56"/>
                  </a:cubicBezTo>
                  <a:cubicBezTo>
                    <a:pt x="615" y="54"/>
                    <a:pt x="617" y="54"/>
                    <a:pt x="618" y="54"/>
                  </a:cubicBezTo>
                  <a:cubicBezTo>
                    <a:pt x="619" y="54"/>
                    <a:pt x="620" y="55"/>
                    <a:pt x="620" y="55"/>
                  </a:cubicBezTo>
                  <a:cubicBezTo>
                    <a:pt x="622" y="56"/>
                    <a:pt x="623" y="57"/>
                    <a:pt x="623" y="58"/>
                  </a:cubicBezTo>
                  <a:cubicBezTo>
                    <a:pt x="624" y="59"/>
                    <a:pt x="623" y="61"/>
                    <a:pt x="623" y="61"/>
                  </a:cubicBezTo>
                  <a:cubicBezTo>
                    <a:pt x="622" y="62"/>
                    <a:pt x="622" y="63"/>
                    <a:pt x="622" y="64"/>
                  </a:cubicBezTo>
                  <a:cubicBezTo>
                    <a:pt x="621" y="64"/>
                    <a:pt x="621" y="64"/>
                    <a:pt x="621" y="64"/>
                  </a:cubicBezTo>
                  <a:cubicBezTo>
                    <a:pt x="621" y="65"/>
                    <a:pt x="621" y="65"/>
                    <a:pt x="621" y="65"/>
                  </a:cubicBezTo>
                  <a:cubicBezTo>
                    <a:pt x="621" y="65"/>
                    <a:pt x="622" y="66"/>
                    <a:pt x="623" y="66"/>
                  </a:cubicBezTo>
                  <a:cubicBezTo>
                    <a:pt x="626" y="66"/>
                    <a:pt x="628" y="64"/>
                    <a:pt x="630" y="61"/>
                  </a:cubicBezTo>
                  <a:cubicBezTo>
                    <a:pt x="631" y="61"/>
                    <a:pt x="631" y="60"/>
                    <a:pt x="632" y="59"/>
                  </a:cubicBezTo>
                  <a:cubicBezTo>
                    <a:pt x="633" y="58"/>
                    <a:pt x="633" y="58"/>
                    <a:pt x="633" y="58"/>
                  </a:cubicBezTo>
                  <a:cubicBezTo>
                    <a:pt x="635" y="59"/>
                    <a:pt x="635" y="59"/>
                    <a:pt x="635" y="59"/>
                  </a:cubicBezTo>
                  <a:cubicBezTo>
                    <a:pt x="636" y="59"/>
                    <a:pt x="638" y="61"/>
                    <a:pt x="637" y="64"/>
                  </a:cubicBezTo>
                  <a:cubicBezTo>
                    <a:pt x="638" y="64"/>
                    <a:pt x="639" y="64"/>
                    <a:pt x="639" y="64"/>
                  </a:cubicBezTo>
                  <a:cubicBezTo>
                    <a:pt x="640" y="62"/>
                    <a:pt x="641" y="61"/>
                    <a:pt x="642" y="61"/>
                  </a:cubicBezTo>
                  <a:cubicBezTo>
                    <a:pt x="642" y="60"/>
                    <a:pt x="643" y="60"/>
                    <a:pt x="643" y="59"/>
                  </a:cubicBezTo>
                  <a:cubicBezTo>
                    <a:pt x="643" y="57"/>
                    <a:pt x="646" y="56"/>
                    <a:pt x="648" y="57"/>
                  </a:cubicBezTo>
                  <a:cubicBezTo>
                    <a:pt x="649" y="57"/>
                    <a:pt x="650" y="59"/>
                    <a:pt x="650" y="61"/>
                  </a:cubicBezTo>
                  <a:cubicBezTo>
                    <a:pt x="650" y="62"/>
                    <a:pt x="650" y="62"/>
                    <a:pt x="649" y="63"/>
                  </a:cubicBezTo>
                  <a:cubicBezTo>
                    <a:pt x="651" y="63"/>
                    <a:pt x="651" y="63"/>
                    <a:pt x="652" y="62"/>
                  </a:cubicBezTo>
                  <a:cubicBezTo>
                    <a:pt x="652" y="60"/>
                    <a:pt x="653" y="59"/>
                    <a:pt x="654" y="58"/>
                  </a:cubicBezTo>
                  <a:cubicBezTo>
                    <a:pt x="654" y="58"/>
                    <a:pt x="655" y="58"/>
                    <a:pt x="655" y="57"/>
                  </a:cubicBezTo>
                  <a:cubicBezTo>
                    <a:pt x="656" y="56"/>
                    <a:pt x="656" y="54"/>
                    <a:pt x="659" y="54"/>
                  </a:cubicBezTo>
                  <a:cubicBezTo>
                    <a:pt x="659" y="54"/>
                    <a:pt x="660" y="55"/>
                    <a:pt x="660" y="55"/>
                  </a:cubicBezTo>
                  <a:cubicBezTo>
                    <a:pt x="661" y="55"/>
                    <a:pt x="663" y="56"/>
                    <a:pt x="662" y="59"/>
                  </a:cubicBezTo>
                  <a:cubicBezTo>
                    <a:pt x="663" y="59"/>
                    <a:pt x="663" y="60"/>
                    <a:pt x="662" y="61"/>
                  </a:cubicBezTo>
                  <a:cubicBezTo>
                    <a:pt x="663" y="61"/>
                    <a:pt x="664" y="60"/>
                    <a:pt x="665" y="60"/>
                  </a:cubicBezTo>
                  <a:cubicBezTo>
                    <a:pt x="666" y="59"/>
                    <a:pt x="667" y="57"/>
                    <a:pt x="668" y="56"/>
                  </a:cubicBezTo>
                  <a:cubicBezTo>
                    <a:pt x="668" y="52"/>
                    <a:pt x="670" y="52"/>
                    <a:pt x="671" y="52"/>
                  </a:cubicBezTo>
                  <a:cubicBezTo>
                    <a:pt x="672" y="52"/>
                    <a:pt x="672" y="52"/>
                    <a:pt x="672" y="52"/>
                  </a:cubicBezTo>
                  <a:cubicBezTo>
                    <a:pt x="673" y="52"/>
                    <a:pt x="675" y="53"/>
                    <a:pt x="675" y="56"/>
                  </a:cubicBezTo>
                  <a:cubicBezTo>
                    <a:pt x="675" y="57"/>
                    <a:pt x="675" y="57"/>
                    <a:pt x="675" y="58"/>
                  </a:cubicBezTo>
                  <a:cubicBezTo>
                    <a:pt x="677" y="58"/>
                    <a:pt x="678" y="58"/>
                    <a:pt x="678" y="56"/>
                  </a:cubicBezTo>
                  <a:cubicBezTo>
                    <a:pt x="678" y="54"/>
                    <a:pt x="679" y="53"/>
                    <a:pt x="681" y="51"/>
                  </a:cubicBezTo>
                  <a:cubicBezTo>
                    <a:pt x="681" y="50"/>
                    <a:pt x="682" y="50"/>
                    <a:pt x="682" y="49"/>
                  </a:cubicBezTo>
                  <a:cubicBezTo>
                    <a:pt x="685" y="45"/>
                    <a:pt x="685" y="45"/>
                    <a:pt x="685" y="45"/>
                  </a:cubicBezTo>
                  <a:cubicBezTo>
                    <a:pt x="687" y="50"/>
                    <a:pt x="687" y="50"/>
                    <a:pt x="687" y="50"/>
                  </a:cubicBezTo>
                  <a:cubicBezTo>
                    <a:pt x="687" y="50"/>
                    <a:pt x="688" y="51"/>
                    <a:pt x="688" y="51"/>
                  </a:cubicBezTo>
                  <a:cubicBezTo>
                    <a:pt x="688" y="53"/>
                    <a:pt x="689" y="54"/>
                    <a:pt x="689" y="54"/>
                  </a:cubicBezTo>
                  <a:cubicBezTo>
                    <a:pt x="689" y="54"/>
                    <a:pt x="690" y="54"/>
                    <a:pt x="691" y="54"/>
                  </a:cubicBezTo>
                  <a:cubicBezTo>
                    <a:pt x="690" y="53"/>
                    <a:pt x="690" y="52"/>
                    <a:pt x="691" y="51"/>
                  </a:cubicBezTo>
                  <a:cubicBezTo>
                    <a:pt x="692" y="49"/>
                    <a:pt x="694" y="49"/>
                    <a:pt x="695" y="48"/>
                  </a:cubicBezTo>
                  <a:cubicBezTo>
                    <a:pt x="695" y="48"/>
                    <a:pt x="695" y="48"/>
                    <a:pt x="695" y="48"/>
                  </a:cubicBezTo>
                  <a:cubicBezTo>
                    <a:pt x="696" y="48"/>
                    <a:pt x="697" y="47"/>
                    <a:pt x="698" y="47"/>
                  </a:cubicBezTo>
                  <a:cubicBezTo>
                    <a:pt x="699" y="47"/>
                    <a:pt x="699" y="47"/>
                    <a:pt x="699" y="47"/>
                  </a:cubicBezTo>
                  <a:cubicBezTo>
                    <a:pt x="701" y="48"/>
                    <a:pt x="701" y="48"/>
                    <a:pt x="701" y="48"/>
                  </a:cubicBezTo>
                  <a:cubicBezTo>
                    <a:pt x="702" y="49"/>
                    <a:pt x="702" y="50"/>
                    <a:pt x="702" y="52"/>
                  </a:cubicBezTo>
                  <a:cubicBezTo>
                    <a:pt x="702" y="52"/>
                    <a:pt x="702" y="52"/>
                    <a:pt x="703" y="53"/>
                  </a:cubicBezTo>
                  <a:cubicBezTo>
                    <a:pt x="704" y="54"/>
                    <a:pt x="705" y="55"/>
                    <a:pt x="706" y="57"/>
                  </a:cubicBezTo>
                  <a:cubicBezTo>
                    <a:pt x="706" y="57"/>
                    <a:pt x="707" y="57"/>
                    <a:pt x="707" y="58"/>
                  </a:cubicBezTo>
                  <a:cubicBezTo>
                    <a:pt x="707" y="59"/>
                    <a:pt x="708" y="59"/>
                    <a:pt x="708" y="60"/>
                  </a:cubicBezTo>
                  <a:cubicBezTo>
                    <a:pt x="708" y="62"/>
                    <a:pt x="709" y="62"/>
                    <a:pt x="709" y="62"/>
                  </a:cubicBezTo>
                  <a:cubicBezTo>
                    <a:pt x="709" y="62"/>
                    <a:pt x="710" y="62"/>
                    <a:pt x="711" y="62"/>
                  </a:cubicBezTo>
                  <a:cubicBezTo>
                    <a:pt x="714" y="60"/>
                    <a:pt x="714" y="60"/>
                    <a:pt x="714" y="60"/>
                  </a:cubicBezTo>
                  <a:cubicBezTo>
                    <a:pt x="715" y="63"/>
                    <a:pt x="715" y="63"/>
                    <a:pt x="715" y="63"/>
                  </a:cubicBezTo>
                  <a:cubicBezTo>
                    <a:pt x="716" y="69"/>
                    <a:pt x="714" y="72"/>
                    <a:pt x="709" y="75"/>
                  </a:cubicBezTo>
                  <a:cubicBezTo>
                    <a:pt x="707" y="76"/>
                    <a:pt x="705" y="77"/>
                    <a:pt x="704" y="77"/>
                  </a:cubicBezTo>
                  <a:cubicBezTo>
                    <a:pt x="701" y="78"/>
                    <a:pt x="699" y="79"/>
                    <a:pt x="697" y="81"/>
                  </a:cubicBezTo>
                  <a:cubicBezTo>
                    <a:pt x="695" y="82"/>
                    <a:pt x="694" y="82"/>
                    <a:pt x="693" y="83"/>
                  </a:cubicBezTo>
                  <a:cubicBezTo>
                    <a:pt x="689" y="84"/>
                    <a:pt x="686" y="86"/>
                    <a:pt x="684" y="89"/>
                  </a:cubicBezTo>
                  <a:cubicBezTo>
                    <a:pt x="684" y="90"/>
                    <a:pt x="684" y="90"/>
                    <a:pt x="684" y="90"/>
                  </a:cubicBezTo>
                  <a:cubicBezTo>
                    <a:pt x="682" y="90"/>
                    <a:pt x="682" y="90"/>
                    <a:pt x="682" y="90"/>
                  </a:cubicBezTo>
                  <a:cubicBezTo>
                    <a:pt x="680" y="90"/>
                    <a:pt x="679" y="91"/>
                    <a:pt x="678" y="93"/>
                  </a:cubicBezTo>
                  <a:cubicBezTo>
                    <a:pt x="676" y="94"/>
                    <a:pt x="675" y="95"/>
                    <a:pt x="673" y="96"/>
                  </a:cubicBezTo>
                  <a:cubicBezTo>
                    <a:pt x="671" y="97"/>
                    <a:pt x="670" y="98"/>
                    <a:pt x="668" y="99"/>
                  </a:cubicBezTo>
                  <a:cubicBezTo>
                    <a:pt x="666" y="101"/>
                    <a:pt x="665" y="101"/>
                    <a:pt x="663" y="102"/>
                  </a:cubicBezTo>
                  <a:cubicBezTo>
                    <a:pt x="662" y="103"/>
                    <a:pt x="661" y="104"/>
                    <a:pt x="660" y="104"/>
                  </a:cubicBezTo>
                  <a:cubicBezTo>
                    <a:pt x="659" y="106"/>
                    <a:pt x="656" y="108"/>
                    <a:pt x="653" y="108"/>
                  </a:cubicBezTo>
                  <a:cubicBezTo>
                    <a:pt x="651" y="109"/>
                    <a:pt x="648" y="110"/>
                    <a:pt x="647" y="112"/>
                  </a:cubicBezTo>
                  <a:cubicBezTo>
                    <a:pt x="645" y="114"/>
                    <a:pt x="641" y="116"/>
                    <a:pt x="639" y="117"/>
                  </a:cubicBezTo>
                  <a:cubicBezTo>
                    <a:pt x="637" y="117"/>
                    <a:pt x="636" y="118"/>
                    <a:pt x="635" y="119"/>
                  </a:cubicBezTo>
                  <a:cubicBezTo>
                    <a:pt x="634" y="119"/>
                    <a:pt x="632" y="120"/>
                    <a:pt x="631" y="120"/>
                  </a:cubicBezTo>
                  <a:cubicBezTo>
                    <a:pt x="628" y="122"/>
                    <a:pt x="625" y="123"/>
                    <a:pt x="622" y="125"/>
                  </a:cubicBezTo>
                  <a:cubicBezTo>
                    <a:pt x="616" y="127"/>
                    <a:pt x="610" y="130"/>
                    <a:pt x="604" y="132"/>
                  </a:cubicBezTo>
                  <a:cubicBezTo>
                    <a:pt x="603" y="132"/>
                    <a:pt x="602" y="133"/>
                    <a:pt x="601" y="133"/>
                  </a:cubicBezTo>
                  <a:cubicBezTo>
                    <a:pt x="601" y="133"/>
                    <a:pt x="601" y="133"/>
                    <a:pt x="601" y="133"/>
                  </a:cubicBezTo>
                  <a:lnTo>
                    <a:pt x="113" y="133"/>
                  </a:lnTo>
                  <a:close/>
                  <a:moveTo>
                    <a:pt x="71" y="110"/>
                  </a:moveTo>
                  <a:cubicBezTo>
                    <a:pt x="75" y="111"/>
                    <a:pt x="79" y="112"/>
                    <a:pt x="82" y="114"/>
                  </a:cubicBezTo>
                  <a:cubicBezTo>
                    <a:pt x="84" y="115"/>
                    <a:pt x="85" y="116"/>
                    <a:pt x="87" y="117"/>
                  </a:cubicBezTo>
                  <a:cubicBezTo>
                    <a:pt x="96" y="121"/>
                    <a:pt x="105" y="125"/>
                    <a:pt x="113" y="128"/>
                  </a:cubicBezTo>
                  <a:cubicBezTo>
                    <a:pt x="599" y="128"/>
                    <a:pt x="599" y="128"/>
                    <a:pt x="599" y="128"/>
                  </a:cubicBezTo>
                  <a:cubicBezTo>
                    <a:pt x="600" y="128"/>
                    <a:pt x="601" y="127"/>
                    <a:pt x="602" y="127"/>
                  </a:cubicBezTo>
                  <a:cubicBezTo>
                    <a:pt x="608" y="125"/>
                    <a:pt x="614" y="123"/>
                    <a:pt x="620" y="120"/>
                  </a:cubicBezTo>
                  <a:cubicBezTo>
                    <a:pt x="623" y="118"/>
                    <a:pt x="626" y="117"/>
                    <a:pt x="629" y="116"/>
                  </a:cubicBezTo>
                  <a:cubicBezTo>
                    <a:pt x="630" y="115"/>
                    <a:pt x="631" y="114"/>
                    <a:pt x="632" y="114"/>
                  </a:cubicBezTo>
                  <a:cubicBezTo>
                    <a:pt x="634" y="113"/>
                    <a:pt x="635" y="112"/>
                    <a:pt x="637" y="112"/>
                  </a:cubicBezTo>
                  <a:cubicBezTo>
                    <a:pt x="638" y="111"/>
                    <a:pt x="641" y="110"/>
                    <a:pt x="643" y="108"/>
                  </a:cubicBezTo>
                  <a:cubicBezTo>
                    <a:pt x="645" y="106"/>
                    <a:pt x="649" y="104"/>
                    <a:pt x="652" y="103"/>
                  </a:cubicBezTo>
                  <a:cubicBezTo>
                    <a:pt x="654" y="103"/>
                    <a:pt x="655" y="102"/>
                    <a:pt x="657" y="100"/>
                  </a:cubicBezTo>
                  <a:cubicBezTo>
                    <a:pt x="658" y="99"/>
                    <a:pt x="659" y="98"/>
                    <a:pt x="661" y="98"/>
                  </a:cubicBezTo>
                  <a:cubicBezTo>
                    <a:pt x="662" y="97"/>
                    <a:pt x="663" y="96"/>
                    <a:pt x="665" y="95"/>
                  </a:cubicBezTo>
                  <a:cubicBezTo>
                    <a:pt x="667" y="94"/>
                    <a:pt x="669" y="92"/>
                    <a:pt x="671" y="91"/>
                  </a:cubicBezTo>
                  <a:cubicBezTo>
                    <a:pt x="672" y="91"/>
                    <a:pt x="673" y="90"/>
                    <a:pt x="674" y="89"/>
                  </a:cubicBezTo>
                  <a:cubicBezTo>
                    <a:pt x="676" y="87"/>
                    <a:pt x="677" y="86"/>
                    <a:pt x="680" y="85"/>
                  </a:cubicBezTo>
                  <a:cubicBezTo>
                    <a:pt x="683" y="81"/>
                    <a:pt x="687" y="79"/>
                    <a:pt x="691" y="78"/>
                  </a:cubicBezTo>
                  <a:cubicBezTo>
                    <a:pt x="692" y="77"/>
                    <a:pt x="693" y="77"/>
                    <a:pt x="694" y="76"/>
                  </a:cubicBezTo>
                  <a:cubicBezTo>
                    <a:pt x="697" y="75"/>
                    <a:pt x="699" y="74"/>
                    <a:pt x="701" y="73"/>
                  </a:cubicBezTo>
                  <a:cubicBezTo>
                    <a:pt x="703" y="72"/>
                    <a:pt x="705" y="71"/>
                    <a:pt x="706" y="70"/>
                  </a:cubicBezTo>
                  <a:cubicBezTo>
                    <a:pt x="708" y="70"/>
                    <a:pt x="709" y="69"/>
                    <a:pt x="709" y="68"/>
                  </a:cubicBezTo>
                  <a:cubicBezTo>
                    <a:pt x="707" y="68"/>
                    <a:pt x="704" y="67"/>
                    <a:pt x="703" y="62"/>
                  </a:cubicBezTo>
                  <a:cubicBezTo>
                    <a:pt x="703" y="62"/>
                    <a:pt x="702" y="61"/>
                    <a:pt x="702" y="60"/>
                  </a:cubicBezTo>
                  <a:cubicBezTo>
                    <a:pt x="702" y="60"/>
                    <a:pt x="701" y="59"/>
                    <a:pt x="701" y="58"/>
                  </a:cubicBezTo>
                  <a:cubicBezTo>
                    <a:pt x="701" y="58"/>
                    <a:pt x="700" y="57"/>
                    <a:pt x="700" y="57"/>
                  </a:cubicBezTo>
                  <a:cubicBezTo>
                    <a:pt x="699" y="56"/>
                    <a:pt x="698" y="55"/>
                    <a:pt x="697" y="54"/>
                  </a:cubicBezTo>
                  <a:cubicBezTo>
                    <a:pt x="697" y="55"/>
                    <a:pt x="697" y="55"/>
                    <a:pt x="697" y="55"/>
                  </a:cubicBezTo>
                  <a:cubicBezTo>
                    <a:pt x="697" y="57"/>
                    <a:pt x="695" y="57"/>
                    <a:pt x="695" y="58"/>
                  </a:cubicBezTo>
                  <a:cubicBezTo>
                    <a:pt x="693" y="59"/>
                    <a:pt x="691" y="60"/>
                    <a:pt x="689" y="60"/>
                  </a:cubicBezTo>
                  <a:cubicBezTo>
                    <a:pt x="687" y="60"/>
                    <a:pt x="685" y="59"/>
                    <a:pt x="684" y="56"/>
                  </a:cubicBezTo>
                  <a:cubicBezTo>
                    <a:pt x="683" y="56"/>
                    <a:pt x="683" y="57"/>
                    <a:pt x="683" y="57"/>
                  </a:cubicBezTo>
                  <a:cubicBezTo>
                    <a:pt x="682" y="63"/>
                    <a:pt x="677" y="63"/>
                    <a:pt x="675" y="63"/>
                  </a:cubicBezTo>
                  <a:cubicBezTo>
                    <a:pt x="674" y="63"/>
                    <a:pt x="674" y="63"/>
                    <a:pt x="674" y="63"/>
                  </a:cubicBezTo>
                  <a:cubicBezTo>
                    <a:pt x="672" y="63"/>
                    <a:pt x="671" y="63"/>
                    <a:pt x="671" y="62"/>
                  </a:cubicBezTo>
                  <a:cubicBezTo>
                    <a:pt x="671" y="62"/>
                    <a:pt x="670" y="62"/>
                    <a:pt x="670" y="62"/>
                  </a:cubicBezTo>
                  <a:cubicBezTo>
                    <a:pt x="670" y="62"/>
                    <a:pt x="670" y="63"/>
                    <a:pt x="669" y="63"/>
                  </a:cubicBezTo>
                  <a:cubicBezTo>
                    <a:pt x="667" y="66"/>
                    <a:pt x="663" y="67"/>
                    <a:pt x="660" y="66"/>
                  </a:cubicBezTo>
                  <a:cubicBezTo>
                    <a:pt x="658" y="66"/>
                    <a:pt x="657" y="65"/>
                    <a:pt x="657" y="64"/>
                  </a:cubicBezTo>
                  <a:cubicBezTo>
                    <a:pt x="657" y="64"/>
                    <a:pt x="657" y="64"/>
                    <a:pt x="657" y="64"/>
                  </a:cubicBezTo>
                  <a:cubicBezTo>
                    <a:pt x="656" y="67"/>
                    <a:pt x="653" y="68"/>
                    <a:pt x="650" y="68"/>
                  </a:cubicBezTo>
                  <a:cubicBezTo>
                    <a:pt x="649" y="68"/>
                    <a:pt x="648" y="68"/>
                    <a:pt x="647" y="68"/>
                  </a:cubicBezTo>
                  <a:cubicBezTo>
                    <a:pt x="645" y="68"/>
                    <a:pt x="645" y="67"/>
                    <a:pt x="644" y="66"/>
                  </a:cubicBezTo>
                  <a:cubicBezTo>
                    <a:pt x="644" y="66"/>
                    <a:pt x="644" y="66"/>
                    <a:pt x="644" y="66"/>
                  </a:cubicBezTo>
                  <a:cubicBezTo>
                    <a:pt x="644" y="66"/>
                    <a:pt x="644" y="66"/>
                    <a:pt x="644" y="66"/>
                  </a:cubicBezTo>
                  <a:cubicBezTo>
                    <a:pt x="643" y="69"/>
                    <a:pt x="639" y="70"/>
                    <a:pt x="637" y="70"/>
                  </a:cubicBezTo>
                  <a:cubicBezTo>
                    <a:pt x="637" y="70"/>
                    <a:pt x="636" y="70"/>
                    <a:pt x="636" y="70"/>
                  </a:cubicBezTo>
                  <a:cubicBezTo>
                    <a:pt x="636" y="70"/>
                    <a:pt x="636" y="70"/>
                    <a:pt x="636" y="70"/>
                  </a:cubicBezTo>
                  <a:cubicBezTo>
                    <a:pt x="634" y="70"/>
                    <a:pt x="633" y="69"/>
                    <a:pt x="633" y="69"/>
                  </a:cubicBezTo>
                  <a:cubicBezTo>
                    <a:pt x="632" y="68"/>
                    <a:pt x="632" y="68"/>
                    <a:pt x="632" y="67"/>
                  </a:cubicBezTo>
                  <a:cubicBezTo>
                    <a:pt x="630" y="69"/>
                    <a:pt x="627" y="71"/>
                    <a:pt x="622" y="71"/>
                  </a:cubicBezTo>
                  <a:cubicBezTo>
                    <a:pt x="620" y="71"/>
                    <a:pt x="618" y="70"/>
                    <a:pt x="616" y="69"/>
                  </a:cubicBezTo>
                  <a:cubicBezTo>
                    <a:pt x="615" y="67"/>
                    <a:pt x="615" y="65"/>
                    <a:pt x="616" y="63"/>
                  </a:cubicBezTo>
                  <a:cubicBezTo>
                    <a:pt x="616" y="62"/>
                    <a:pt x="617" y="61"/>
                    <a:pt x="617" y="61"/>
                  </a:cubicBezTo>
                  <a:cubicBezTo>
                    <a:pt x="617" y="60"/>
                    <a:pt x="617" y="60"/>
                    <a:pt x="618" y="60"/>
                  </a:cubicBezTo>
                  <a:cubicBezTo>
                    <a:pt x="618" y="60"/>
                    <a:pt x="618" y="60"/>
                    <a:pt x="618" y="60"/>
                  </a:cubicBezTo>
                  <a:cubicBezTo>
                    <a:pt x="616" y="61"/>
                    <a:pt x="615" y="61"/>
                    <a:pt x="613" y="61"/>
                  </a:cubicBezTo>
                  <a:cubicBezTo>
                    <a:pt x="612" y="61"/>
                    <a:pt x="611" y="61"/>
                    <a:pt x="610" y="61"/>
                  </a:cubicBezTo>
                  <a:cubicBezTo>
                    <a:pt x="610" y="62"/>
                    <a:pt x="610" y="63"/>
                    <a:pt x="609" y="64"/>
                  </a:cubicBezTo>
                  <a:cubicBezTo>
                    <a:pt x="608" y="65"/>
                    <a:pt x="607" y="65"/>
                    <a:pt x="606" y="66"/>
                  </a:cubicBezTo>
                  <a:cubicBezTo>
                    <a:pt x="595" y="67"/>
                    <a:pt x="585" y="67"/>
                    <a:pt x="576" y="67"/>
                  </a:cubicBezTo>
                  <a:cubicBezTo>
                    <a:pt x="576" y="67"/>
                    <a:pt x="576" y="67"/>
                    <a:pt x="576" y="67"/>
                  </a:cubicBezTo>
                  <a:cubicBezTo>
                    <a:pt x="572" y="67"/>
                    <a:pt x="570" y="66"/>
                    <a:pt x="568" y="65"/>
                  </a:cubicBezTo>
                  <a:cubicBezTo>
                    <a:pt x="568" y="65"/>
                    <a:pt x="567" y="64"/>
                    <a:pt x="567" y="64"/>
                  </a:cubicBezTo>
                  <a:cubicBezTo>
                    <a:pt x="566" y="64"/>
                    <a:pt x="566" y="64"/>
                    <a:pt x="566" y="64"/>
                  </a:cubicBezTo>
                  <a:cubicBezTo>
                    <a:pt x="566" y="64"/>
                    <a:pt x="566" y="64"/>
                    <a:pt x="565" y="64"/>
                  </a:cubicBezTo>
                  <a:cubicBezTo>
                    <a:pt x="565" y="65"/>
                    <a:pt x="564" y="67"/>
                    <a:pt x="562" y="67"/>
                  </a:cubicBezTo>
                  <a:cubicBezTo>
                    <a:pt x="561" y="67"/>
                    <a:pt x="560" y="67"/>
                    <a:pt x="559" y="67"/>
                  </a:cubicBezTo>
                  <a:cubicBezTo>
                    <a:pt x="558" y="67"/>
                    <a:pt x="557" y="67"/>
                    <a:pt x="556" y="67"/>
                  </a:cubicBezTo>
                  <a:cubicBezTo>
                    <a:pt x="554" y="67"/>
                    <a:pt x="551" y="67"/>
                    <a:pt x="549" y="65"/>
                  </a:cubicBezTo>
                  <a:cubicBezTo>
                    <a:pt x="547" y="64"/>
                    <a:pt x="547" y="64"/>
                    <a:pt x="547" y="64"/>
                  </a:cubicBezTo>
                  <a:cubicBezTo>
                    <a:pt x="540" y="58"/>
                    <a:pt x="532" y="52"/>
                    <a:pt x="530" y="40"/>
                  </a:cubicBezTo>
                  <a:cubicBezTo>
                    <a:pt x="530" y="39"/>
                    <a:pt x="530" y="38"/>
                    <a:pt x="530" y="37"/>
                  </a:cubicBezTo>
                  <a:cubicBezTo>
                    <a:pt x="529" y="34"/>
                    <a:pt x="528" y="30"/>
                    <a:pt x="530" y="26"/>
                  </a:cubicBezTo>
                  <a:cubicBezTo>
                    <a:pt x="529" y="24"/>
                    <a:pt x="529" y="22"/>
                    <a:pt x="529" y="20"/>
                  </a:cubicBezTo>
                  <a:cubicBezTo>
                    <a:pt x="529" y="19"/>
                    <a:pt x="529" y="19"/>
                    <a:pt x="529" y="18"/>
                  </a:cubicBezTo>
                  <a:cubicBezTo>
                    <a:pt x="529" y="18"/>
                    <a:pt x="529" y="18"/>
                    <a:pt x="529" y="18"/>
                  </a:cubicBezTo>
                  <a:cubicBezTo>
                    <a:pt x="528" y="18"/>
                    <a:pt x="527" y="17"/>
                    <a:pt x="526" y="16"/>
                  </a:cubicBezTo>
                  <a:cubicBezTo>
                    <a:pt x="526" y="17"/>
                    <a:pt x="525" y="17"/>
                    <a:pt x="525" y="17"/>
                  </a:cubicBezTo>
                  <a:cubicBezTo>
                    <a:pt x="522" y="19"/>
                    <a:pt x="520" y="17"/>
                    <a:pt x="519" y="17"/>
                  </a:cubicBezTo>
                  <a:cubicBezTo>
                    <a:pt x="518" y="16"/>
                    <a:pt x="518" y="15"/>
                    <a:pt x="518" y="15"/>
                  </a:cubicBezTo>
                  <a:cubicBezTo>
                    <a:pt x="517" y="14"/>
                    <a:pt x="517" y="14"/>
                    <a:pt x="517" y="14"/>
                  </a:cubicBezTo>
                  <a:cubicBezTo>
                    <a:pt x="516" y="14"/>
                    <a:pt x="514" y="14"/>
                    <a:pt x="512" y="12"/>
                  </a:cubicBezTo>
                  <a:cubicBezTo>
                    <a:pt x="511" y="11"/>
                    <a:pt x="511" y="9"/>
                    <a:pt x="511" y="8"/>
                  </a:cubicBezTo>
                  <a:cubicBezTo>
                    <a:pt x="511" y="7"/>
                    <a:pt x="511" y="7"/>
                    <a:pt x="509" y="6"/>
                  </a:cubicBezTo>
                  <a:cubicBezTo>
                    <a:pt x="509" y="6"/>
                    <a:pt x="508" y="5"/>
                    <a:pt x="507" y="7"/>
                  </a:cubicBezTo>
                  <a:cubicBezTo>
                    <a:pt x="505" y="9"/>
                    <a:pt x="504" y="11"/>
                    <a:pt x="505" y="14"/>
                  </a:cubicBezTo>
                  <a:cubicBezTo>
                    <a:pt x="506" y="16"/>
                    <a:pt x="507" y="19"/>
                    <a:pt x="508" y="21"/>
                  </a:cubicBezTo>
                  <a:cubicBezTo>
                    <a:pt x="508" y="22"/>
                    <a:pt x="509" y="24"/>
                    <a:pt x="507" y="26"/>
                  </a:cubicBezTo>
                  <a:cubicBezTo>
                    <a:pt x="507" y="26"/>
                    <a:pt x="506" y="27"/>
                    <a:pt x="504" y="27"/>
                  </a:cubicBezTo>
                  <a:cubicBezTo>
                    <a:pt x="504" y="30"/>
                    <a:pt x="503" y="32"/>
                    <a:pt x="499" y="32"/>
                  </a:cubicBezTo>
                  <a:cubicBezTo>
                    <a:pt x="498" y="32"/>
                    <a:pt x="497" y="32"/>
                    <a:pt x="496" y="32"/>
                  </a:cubicBezTo>
                  <a:cubicBezTo>
                    <a:pt x="495" y="32"/>
                    <a:pt x="494" y="33"/>
                    <a:pt x="492" y="33"/>
                  </a:cubicBezTo>
                  <a:cubicBezTo>
                    <a:pt x="456" y="32"/>
                    <a:pt x="420" y="32"/>
                    <a:pt x="384" y="32"/>
                  </a:cubicBezTo>
                  <a:cubicBezTo>
                    <a:pt x="329" y="33"/>
                    <a:pt x="275" y="33"/>
                    <a:pt x="220" y="32"/>
                  </a:cubicBezTo>
                  <a:cubicBezTo>
                    <a:pt x="220" y="32"/>
                    <a:pt x="219" y="33"/>
                    <a:pt x="218" y="33"/>
                  </a:cubicBezTo>
                  <a:cubicBezTo>
                    <a:pt x="217" y="33"/>
                    <a:pt x="215" y="33"/>
                    <a:pt x="214" y="33"/>
                  </a:cubicBezTo>
                  <a:cubicBezTo>
                    <a:pt x="210" y="33"/>
                    <a:pt x="208" y="31"/>
                    <a:pt x="207" y="28"/>
                  </a:cubicBezTo>
                  <a:cubicBezTo>
                    <a:pt x="205" y="27"/>
                    <a:pt x="205" y="27"/>
                    <a:pt x="204" y="26"/>
                  </a:cubicBezTo>
                  <a:cubicBezTo>
                    <a:pt x="203" y="24"/>
                    <a:pt x="204" y="22"/>
                    <a:pt x="204" y="21"/>
                  </a:cubicBezTo>
                  <a:cubicBezTo>
                    <a:pt x="204" y="20"/>
                    <a:pt x="204" y="20"/>
                    <a:pt x="204" y="20"/>
                  </a:cubicBezTo>
                  <a:cubicBezTo>
                    <a:pt x="205" y="18"/>
                    <a:pt x="205" y="17"/>
                    <a:pt x="206" y="15"/>
                  </a:cubicBezTo>
                  <a:cubicBezTo>
                    <a:pt x="206" y="15"/>
                    <a:pt x="206" y="14"/>
                    <a:pt x="206" y="14"/>
                  </a:cubicBezTo>
                  <a:cubicBezTo>
                    <a:pt x="207" y="12"/>
                    <a:pt x="206" y="8"/>
                    <a:pt x="204" y="7"/>
                  </a:cubicBezTo>
                  <a:cubicBezTo>
                    <a:pt x="203" y="6"/>
                    <a:pt x="202" y="6"/>
                    <a:pt x="202" y="6"/>
                  </a:cubicBezTo>
                  <a:cubicBezTo>
                    <a:pt x="201" y="6"/>
                    <a:pt x="201" y="6"/>
                    <a:pt x="201" y="6"/>
                  </a:cubicBezTo>
                  <a:cubicBezTo>
                    <a:pt x="200" y="11"/>
                    <a:pt x="198" y="14"/>
                    <a:pt x="194" y="15"/>
                  </a:cubicBezTo>
                  <a:cubicBezTo>
                    <a:pt x="194" y="15"/>
                    <a:pt x="194" y="16"/>
                    <a:pt x="194" y="16"/>
                  </a:cubicBezTo>
                  <a:cubicBezTo>
                    <a:pt x="193" y="16"/>
                    <a:pt x="193" y="16"/>
                    <a:pt x="193" y="16"/>
                  </a:cubicBezTo>
                  <a:cubicBezTo>
                    <a:pt x="192" y="17"/>
                    <a:pt x="190" y="19"/>
                    <a:pt x="187" y="18"/>
                  </a:cubicBezTo>
                  <a:cubicBezTo>
                    <a:pt x="186" y="18"/>
                    <a:pt x="186" y="17"/>
                    <a:pt x="185" y="17"/>
                  </a:cubicBezTo>
                  <a:cubicBezTo>
                    <a:pt x="185" y="17"/>
                    <a:pt x="184" y="17"/>
                    <a:pt x="184" y="17"/>
                  </a:cubicBezTo>
                  <a:cubicBezTo>
                    <a:pt x="183" y="18"/>
                    <a:pt x="183" y="18"/>
                    <a:pt x="183" y="20"/>
                  </a:cubicBezTo>
                  <a:cubicBezTo>
                    <a:pt x="183" y="21"/>
                    <a:pt x="183" y="22"/>
                    <a:pt x="182" y="23"/>
                  </a:cubicBezTo>
                  <a:cubicBezTo>
                    <a:pt x="181" y="25"/>
                    <a:pt x="181" y="26"/>
                    <a:pt x="182" y="28"/>
                  </a:cubicBezTo>
                  <a:cubicBezTo>
                    <a:pt x="182" y="29"/>
                    <a:pt x="182" y="30"/>
                    <a:pt x="182" y="30"/>
                  </a:cubicBezTo>
                  <a:cubicBezTo>
                    <a:pt x="183" y="35"/>
                    <a:pt x="182" y="38"/>
                    <a:pt x="181" y="42"/>
                  </a:cubicBezTo>
                  <a:cubicBezTo>
                    <a:pt x="180" y="43"/>
                    <a:pt x="180" y="45"/>
                    <a:pt x="180" y="47"/>
                  </a:cubicBezTo>
                  <a:cubicBezTo>
                    <a:pt x="179" y="48"/>
                    <a:pt x="178" y="49"/>
                    <a:pt x="178" y="50"/>
                  </a:cubicBezTo>
                  <a:cubicBezTo>
                    <a:pt x="177" y="51"/>
                    <a:pt x="177" y="51"/>
                    <a:pt x="177" y="51"/>
                  </a:cubicBezTo>
                  <a:cubicBezTo>
                    <a:pt x="174" y="54"/>
                    <a:pt x="171" y="58"/>
                    <a:pt x="167" y="62"/>
                  </a:cubicBezTo>
                  <a:cubicBezTo>
                    <a:pt x="163" y="65"/>
                    <a:pt x="158" y="67"/>
                    <a:pt x="152" y="67"/>
                  </a:cubicBezTo>
                  <a:cubicBezTo>
                    <a:pt x="152" y="67"/>
                    <a:pt x="152" y="67"/>
                    <a:pt x="152" y="67"/>
                  </a:cubicBezTo>
                  <a:cubicBezTo>
                    <a:pt x="151" y="65"/>
                    <a:pt x="151" y="65"/>
                    <a:pt x="151" y="65"/>
                  </a:cubicBezTo>
                  <a:cubicBezTo>
                    <a:pt x="151" y="67"/>
                    <a:pt x="151" y="67"/>
                    <a:pt x="151" y="67"/>
                  </a:cubicBezTo>
                  <a:cubicBezTo>
                    <a:pt x="150" y="67"/>
                    <a:pt x="147" y="67"/>
                    <a:pt x="146" y="65"/>
                  </a:cubicBezTo>
                  <a:cubicBezTo>
                    <a:pt x="144" y="66"/>
                    <a:pt x="143" y="66"/>
                    <a:pt x="142" y="65"/>
                  </a:cubicBezTo>
                  <a:cubicBezTo>
                    <a:pt x="141" y="67"/>
                    <a:pt x="140" y="68"/>
                    <a:pt x="137" y="68"/>
                  </a:cubicBezTo>
                  <a:cubicBezTo>
                    <a:pt x="127" y="67"/>
                    <a:pt x="127" y="67"/>
                    <a:pt x="127" y="67"/>
                  </a:cubicBezTo>
                  <a:cubicBezTo>
                    <a:pt x="121" y="67"/>
                    <a:pt x="115" y="67"/>
                    <a:pt x="108" y="66"/>
                  </a:cubicBezTo>
                  <a:cubicBezTo>
                    <a:pt x="108" y="66"/>
                    <a:pt x="106" y="66"/>
                    <a:pt x="105" y="65"/>
                  </a:cubicBezTo>
                  <a:cubicBezTo>
                    <a:pt x="104" y="64"/>
                    <a:pt x="104" y="62"/>
                    <a:pt x="104" y="61"/>
                  </a:cubicBezTo>
                  <a:cubicBezTo>
                    <a:pt x="104" y="61"/>
                    <a:pt x="104" y="61"/>
                    <a:pt x="104" y="61"/>
                  </a:cubicBezTo>
                  <a:cubicBezTo>
                    <a:pt x="104" y="61"/>
                    <a:pt x="104" y="61"/>
                    <a:pt x="104" y="61"/>
                  </a:cubicBezTo>
                  <a:cubicBezTo>
                    <a:pt x="103" y="62"/>
                    <a:pt x="101" y="62"/>
                    <a:pt x="100" y="62"/>
                  </a:cubicBezTo>
                  <a:cubicBezTo>
                    <a:pt x="98" y="62"/>
                    <a:pt x="97" y="61"/>
                    <a:pt x="96" y="60"/>
                  </a:cubicBezTo>
                  <a:cubicBezTo>
                    <a:pt x="96" y="60"/>
                    <a:pt x="96" y="60"/>
                    <a:pt x="96" y="60"/>
                  </a:cubicBezTo>
                  <a:cubicBezTo>
                    <a:pt x="96" y="61"/>
                    <a:pt x="96" y="62"/>
                    <a:pt x="97" y="63"/>
                  </a:cubicBezTo>
                  <a:cubicBezTo>
                    <a:pt x="97" y="64"/>
                    <a:pt x="97" y="65"/>
                    <a:pt x="97" y="66"/>
                  </a:cubicBezTo>
                  <a:cubicBezTo>
                    <a:pt x="98" y="68"/>
                    <a:pt x="97" y="70"/>
                    <a:pt x="96" y="71"/>
                  </a:cubicBezTo>
                  <a:cubicBezTo>
                    <a:pt x="95" y="71"/>
                    <a:pt x="94" y="71"/>
                    <a:pt x="93" y="71"/>
                  </a:cubicBezTo>
                  <a:cubicBezTo>
                    <a:pt x="90" y="71"/>
                    <a:pt x="84" y="70"/>
                    <a:pt x="82" y="68"/>
                  </a:cubicBezTo>
                  <a:cubicBezTo>
                    <a:pt x="82" y="68"/>
                    <a:pt x="81" y="67"/>
                    <a:pt x="81" y="67"/>
                  </a:cubicBezTo>
                  <a:cubicBezTo>
                    <a:pt x="81" y="67"/>
                    <a:pt x="81" y="68"/>
                    <a:pt x="80" y="68"/>
                  </a:cubicBezTo>
                  <a:cubicBezTo>
                    <a:pt x="79" y="70"/>
                    <a:pt x="77" y="70"/>
                    <a:pt x="74" y="69"/>
                  </a:cubicBezTo>
                  <a:cubicBezTo>
                    <a:pt x="72" y="69"/>
                    <a:pt x="71" y="67"/>
                    <a:pt x="70" y="66"/>
                  </a:cubicBezTo>
                  <a:cubicBezTo>
                    <a:pt x="69" y="66"/>
                    <a:pt x="69" y="66"/>
                    <a:pt x="69" y="66"/>
                  </a:cubicBezTo>
                  <a:cubicBezTo>
                    <a:pt x="68" y="68"/>
                    <a:pt x="66" y="68"/>
                    <a:pt x="64" y="68"/>
                  </a:cubicBezTo>
                  <a:cubicBezTo>
                    <a:pt x="60" y="68"/>
                    <a:pt x="58" y="65"/>
                    <a:pt x="57" y="63"/>
                  </a:cubicBezTo>
                  <a:cubicBezTo>
                    <a:pt x="57" y="63"/>
                    <a:pt x="57" y="63"/>
                    <a:pt x="57" y="63"/>
                  </a:cubicBezTo>
                  <a:cubicBezTo>
                    <a:pt x="57" y="63"/>
                    <a:pt x="57" y="64"/>
                    <a:pt x="56" y="64"/>
                  </a:cubicBezTo>
                  <a:cubicBezTo>
                    <a:pt x="56" y="65"/>
                    <a:pt x="55" y="66"/>
                    <a:pt x="53" y="66"/>
                  </a:cubicBezTo>
                  <a:cubicBezTo>
                    <a:pt x="52" y="66"/>
                    <a:pt x="52" y="66"/>
                    <a:pt x="52" y="66"/>
                  </a:cubicBezTo>
                  <a:cubicBezTo>
                    <a:pt x="49" y="66"/>
                    <a:pt x="47" y="65"/>
                    <a:pt x="46" y="62"/>
                  </a:cubicBezTo>
                  <a:cubicBezTo>
                    <a:pt x="46" y="61"/>
                    <a:pt x="46" y="61"/>
                    <a:pt x="45" y="61"/>
                  </a:cubicBezTo>
                  <a:cubicBezTo>
                    <a:pt x="44" y="63"/>
                    <a:pt x="42" y="64"/>
                    <a:pt x="37" y="62"/>
                  </a:cubicBezTo>
                  <a:cubicBezTo>
                    <a:pt x="35" y="61"/>
                    <a:pt x="35" y="60"/>
                    <a:pt x="34" y="59"/>
                  </a:cubicBezTo>
                  <a:cubicBezTo>
                    <a:pt x="34" y="58"/>
                    <a:pt x="34" y="58"/>
                    <a:pt x="33" y="57"/>
                  </a:cubicBezTo>
                  <a:cubicBezTo>
                    <a:pt x="33" y="58"/>
                    <a:pt x="33" y="58"/>
                    <a:pt x="32" y="59"/>
                  </a:cubicBezTo>
                  <a:cubicBezTo>
                    <a:pt x="32" y="59"/>
                    <a:pt x="31" y="60"/>
                    <a:pt x="30" y="60"/>
                  </a:cubicBezTo>
                  <a:cubicBezTo>
                    <a:pt x="28" y="60"/>
                    <a:pt x="27" y="60"/>
                    <a:pt x="25" y="59"/>
                  </a:cubicBezTo>
                  <a:cubicBezTo>
                    <a:pt x="24" y="59"/>
                    <a:pt x="24" y="59"/>
                    <a:pt x="24" y="59"/>
                  </a:cubicBezTo>
                  <a:cubicBezTo>
                    <a:pt x="23" y="58"/>
                    <a:pt x="22" y="58"/>
                    <a:pt x="22" y="58"/>
                  </a:cubicBezTo>
                  <a:cubicBezTo>
                    <a:pt x="21" y="58"/>
                    <a:pt x="19" y="57"/>
                    <a:pt x="19" y="55"/>
                  </a:cubicBezTo>
                  <a:cubicBezTo>
                    <a:pt x="19" y="54"/>
                    <a:pt x="19" y="54"/>
                    <a:pt x="19" y="54"/>
                  </a:cubicBezTo>
                  <a:cubicBezTo>
                    <a:pt x="19" y="53"/>
                    <a:pt x="19" y="53"/>
                    <a:pt x="19" y="53"/>
                  </a:cubicBezTo>
                  <a:cubicBezTo>
                    <a:pt x="19" y="53"/>
                    <a:pt x="19" y="53"/>
                    <a:pt x="18" y="53"/>
                  </a:cubicBezTo>
                  <a:cubicBezTo>
                    <a:pt x="18" y="56"/>
                    <a:pt x="15" y="57"/>
                    <a:pt x="14" y="58"/>
                  </a:cubicBezTo>
                  <a:cubicBezTo>
                    <a:pt x="13" y="58"/>
                    <a:pt x="12" y="59"/>
                    <a:pt x="12" y="59"/>
                  </a:cubicBezTo>
                  <a:cubicBezTo>
                    <a:pt x="11" y="60"/>
                    <a:pt x="11" y="60"/>
                    <a:pt x="11" y="60"/>
                  </a:cubicBezTo>
                  <a:cubicBezTo>
                    <a:pt x="12" y="62"/>
                    <a:pt x="12" y="64"/>
                    <a:pt x="11" y="65"/>
                  </a:cubicBezTo>
                  <a:cubicBezTo>
                    <a:pt x="11" y="66"/>
                    <a:pt x="9" y="67"/>
                    <a:pt x="6" y="67"/>
                  </a:cubicBezTo>
                  <a:cubicBezTo>
                    <a:pt x="7" y="69"/>
                    <a:pt x="8" y="69"/>
                    <a:pt x="9" y="70"/>
                  </a:cubicBezTo>
                  <a:cubicBezTo>
                    <a:pt x="12" y="71"/>
                    <a:pt x="16" y="73"/>
                    <a:pt x="19" y="75"/>
                  </a:cubicBezTo>
                  <a:cubicBezTo>
                    <a:pt x="23" y="77"/>
                    <a:pt x="27" y="79"/>
                    <a:pt x="32" y="81"/>
                  </a:cubicBezTo>
                  <a:cubicBezTo>
                    <a:pt x="35" y="82"/>
                    <a:pt x="35" y="84"/>
                    <a:pt x="35" y="85"/>
                  </a:cubicBezTo>
                  <a:cubicBezTo>
                    <a:pt x="35" y="85"/>
                    <a:pt x="35" y="86"/>
                    <a:pt x="35" y="86"/>
                  </a:cubicBezTo>
                  <a:cubicBezTo>
                    <a:pt x="35" y="86"/>
                    <a:pt x="36" y="86"/>
                    <a:pt x="37" y="86"/>
                  </a:cubicBezTo>
                  <a:cubicBezTo>
                    <a:pt x="37" y="86"/>
                    <a:pt x="37" y="86"/>
                    <a:pt x="37" y="86"/>
                  </a:cubicBezTo>
                  <a:cubicBezTo>
                    <a:pt x="41" y="86"/>
                    <a:pt x="42" y="89"/>
                    <a:pt x="42" y="90"/>
                  </a:cubicBezTo>
                  <a:cubicBezTo>
                    <a:pt x="42" y="90"/>
                    <a:pt x="42" y="90"/>
                    <a:pt x="42" y="90"/>
                  </a:cubicBezTo>
                  <a:cubicBezTo>
                    <a:pt x="43" y="90"/>
                    <a:pt x="43" y="90"/>
                    <a:pt x="43" y="90"/>
                  </a:cubicBezTo>
                  <a:cubicBezTo>
                    <a:pt x="43" y="90"/>
                    <a:pt x="44" y="90"/>
                    <a:pt x="44" y="90"/>
                  </a:cubicBezTo>
                  <a:cubicBezTo>
                    <a:pt x="45" y="91"/>
                    <a:pt x="47" y="91"/>
                    <a:pt x="47" y="93"/>
                  </a:cubicBezTo>
                  <a:cubicBezTo>
                    <a:pt x="48" y="95"/>
                    <a:pt x="49" y="95"/>
                    <a:pt x="51" y="96"/>
                  </a:cubicBezTo>
                  <a:cubicBezTo>
                    <a:pt x="53" y="97"/>
                    <a:pt x="55" y="97"/>
                    <a:pt x="56" y="99"/>
                  </a:cubicBezTo>
                  <a:cubicBezTo>
                    <a:pt x="59" y="100"/>
                    <a:pt x="60" y="102"/>
                    <a:pt x="60" y="103"/>
                  </a:cubicBezTo>
                  <a:cubicBezTo>
                    <a:pt x="60" y="103"/>
                    <a:pt x="61" y="103"/>
                    <a:pt x="61" y="103"/>
                  </a:cubicBezTo>
                  <a:cubicBezTo>
                    <a:pt x="64" y="103"/>
                    <a:pt x="65" y="104"/>
                    <a:pt x="65" y="106"/>
                  </a:cubicBezTo>
                  <a:cubicBezTo>
                    <a:pt x="65" y="106"/>
                    <a:pt x="65" y="106"/>
                    <a:pt x="67" y="106"/>
                  </a:cubicBezTo>
                  <a:cubicBezTo>
                    <a:pt x="68" y="107"/>
                    <a:pt x="70" y="108"/>
                    <a:pt x="71" y="11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dirty="0"/>
            </a:p>
          </p:txBody>
        </p:sp>
        <p:sp>
          <p:nvSpPr>
            <p:cNvPr id="15" name="Freeform 11">
              <a:extLst>
                <a:ext uri="{FF2B5EF4-FFF2-40B4-BE49-F238E27FC236}">
                  <a16:creationId xmlns:a16="http://schemas.microsoft.com/office/drawing/2014/main" id="{B1C666E8-3466-463B-9D25-1D3FCF01B77B}"/>
                </a:ext>
              </a:extLst>
            </p:cNvPr>
            <p:cNvSpPr>
              <a:spLocks/>
            </p:cNvSpPr>
            <p:nvPr/>
          </p:nvSpPr>
          <p:spPr bwMode="auto">
            <a:xfrm>
              <a:off x="3757" y="1938"/>
              <a:ext cx="130" cy="183"/>
            </a:xfrm>
            <a:custGeom>
              <a:avLst/>
              <a:gdLst>
                <a:gd name="T0" fmla="*/ 62 w 76"/>
                <a:gd name="T1" fmla="*/ 8 h 106"/>
                <a:gd name="T2" fmla="*/ 73 w 76"/>
                <a:gd name="T3" fmla="*/ 32 h 106"/>
                <a:gd name="T4" fmla="*/ 70 w 76"/>
                <a:gd name="T5" fmla="*/ 32 h 106"/>
                <a:gd name="T6" fmla="*/ 60 w 76"/>
                <a:gd name="T7" fmla="*/ 11 h 106"/>
                <a:gd name="T8" fmla="*/ 37 w 76"/>
                <a:gd name="T9" fmla="*/ 3 h 106"/>
                <a:gd name="T10" fmla="*/ 14 w 76"/>
                <a:gd name="T11" fmla="*/ 9 h 106"/>
                <a:gd name="T12" fmla="*/ 5 w 76"/>
                <a:gd name="T13" fmla="*/ 25 h 106"/>
                <a:gd name="T14" fmla="*/ 17 w 76"/>
                <a:gd name="T15" fmla="*/ 41 h 106"/>
                <a:gd name="T16" fmla="*/ 38 w 76"/>
                <a:gd name="T17" fmla="*/ 48 h 106"/>
                <a:gd name="T18" fmla="*/ 64 w 76"/>
                <a:gd name="T19" fmla="*/ 57 h 106"/>
                <a:gd name="T20" fmla="*/ 76 w 76"/>
                <a:gd name="T21" fmla="*/ 78 h 106"/>
                <a:gd name="T22" fmla="*/ 65 w 76"/>
                <a:gd name="T23" fmla="*/ 99 h 106"/>
                <a:gd name="T24" fmla="*/ 38 w 76"/>
                <a:gd name="T25" fmla="*/ 106 h 106"/>
                <a:gd name="T26" fmla="*/ 12 w 76"/>
                <a:gd name="T27" fmla="*/ 97 h 106"/>
                <a:gd name="T28" fmla="*/ 0 w 76"/>
                <a:gd name="T29" fmla="*/ 70 h 106"/>
                <a:gd name="T30" fmla="*/ 3 w 76"/>
                <a:gd name="T31" fmla="*/ 70 h 106"/>
                <a:gd name="T32" fmla="*/ 14 w 76"/>
                <a:gd name="T33" fmla="*/ 94 h 106"/>
                <a:gd name="T34" fmla="*/ 38 w 76"/>
                <a:gd name="T35" fmla="*/ 102 h 106"/>
                <a:gd name="T36" fmla="*/ 63 w 76"/>
                <a:gd name="T37" fmla="*/ 96 h 106"/>
                <a:gd name="T38" fmla="*/ 72 w 76"/>
                <a:gd name="T39" fmla="*/ 78 h 106"/>
                <a:gd name="T40" fmla="*/ 61 w 76"/>
                <a:gd name="T41" fmla="*/ 60 h 106"/>
                <a:gd name="T42" fmla="*/ 37 w 76"/>
                <a:gd name="T43" fmla="*/ 51 h 106"/>
                <a:gd name="T44" fmla="*/ 14 w 76"/>
                <a:gd name="T45" fmla="*/ 44 h 106"/>
                <a:gd name="T46" fmla="*/ 2 w 76"/>
                <a:gd name="T47" fmla="*/ 25 h 106"/>
                <a:gd name="T48" fmla="*/ 13 w 76"/>
                <a:gd name="T49" fmla="*/ 6 h 106"/>
                <a:gd name="T50" fmla="*/ 37 w 76"/>
                <a:gd name="T51" fmla="*/ 0 h 106"/>
                <a:gd name="T52" fmla="*/ 62 w 76"/>
                <a:gd name="T53" fmla="*/ 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106">
                  <a:moveTo>
                    <a:pt x="62" y="8"/>
                  </a:moveTo>
                  <a:cubicBezTo>
                    <a:pt x="69" y="14"/>
                    <a:pt x="72" y="22"/>
                    <a:pt x="73" y="32"/>
                  </a:cubicBezTo>
                  <a:cubicBezTo>
                    <a:pt x="70" y="32"/>
                    <a:pt x="70" y="32"/>
                    <a:pt x="70" y="32"/>
                  </a:cubicBezTo>
                  <a:cubicBezTo>
                    <a:pt x="69" y="23"/>
                    <a:pt x="66" y="16"/>
                    <a:pt x="60" y="11"/>
                  </a:cubicBezTo>
                  <a:cubicBezTo>
                    <a:pt x="55" y="6"/>
                    <a:pt x="47" y="3"/>
                    <a:pt x="37" y="3"/>
                  </a:cubicBezTo>
                  <a:cubicBezTo>
                    <a:pt x="27" y="3"/>
                    <a:pt x="20" y="5"/>
                    <a:pt x="14" y="9"/>
                  </a:cubicBezTo>
                  <a:cubicBezTo>
                    <a:pt x="8" y="12"/>
                    <a:pt x="5" y="18"/>
                    <a:pt x="5" y="25"/>
                  </a:cubicBezTo>
                  <a:cubicBezTo>
                    <a:pt x="5" y="32"/>
                    <a:pt x="9" y="37"/>
                    <a:pt x="17" y="41"/>
                  </a:cubicBezTo>
                  <a:cubicBezTo>
                    <a:pt x="20" y="43"/>
                    <a:pt x="27" y="45"/>
                    <a:pt x="38" y="48"/>
                  </a:cubicBezTo>
                  <a:cubicBezTo>
                    <a:pt x="50" y="51"/>
                    <a:pt x="59" y="54"/>
                    <a:pt x="64" y="57"/>
                  </a:cubicBezTo>
                  <a:cubicBezTo>
                    <a:pt x="72" y="62"/>
                    <a:pt x="76" y="69"/>
                    <a:pt x="76" y="78"/>
                  </a:cubicBezTo>
                  <a:cubicBezTo>
                    <a:pt x="76" y="87"/>
                    <a:pt x="72" y="94"/>
                    <a:pt x="65" y="99"/>
                  </a:cubicBezTo>
                  <a:cubicBezTo>
                    <a:pt x="58" y="103"/>
                    <a:pt x="49" y="106"/>
                    <a:pt x="38" y="106"/>
                  </a:cubicBezTo>
                  <a:cubicBezTo>
                    <a:pt x="27" y="106"/>
                    <a:pt x="18" y="103"/>
                    <a:pt x="12" y="97"/>
                  </a:cubicBezTo>
                  <a:cubicBezTo>
                    <a:pt x="5" y="91"/>
                    <a:pt x="1" y="82"/>
                    <a:pt x="0" y="70"/>
                  </a:cubicBezTo>
                  <a:cubicBezTo>
                    <a:pt x="3" y="70"/>
                    <a:pt x="3" y="70"/>
                    <a:pt x="3" y="70"/>
                  </a:cubicBezTo>
                  <a:cubicBezTo>
                    <a:pt x="4" y="81"/>
                    <a:pt x="8" y="89"/>
                    <a:pt x="14" y="94"/>
                  </a:cubicBezTo>
                  <a:cubicBezTo>
                    <a:pt x="20" y="100"/>
                    <a:pt x="28" y="102"/>
                    <a:pt x="38" y="102"/>
                  </a:cubicBezTo>
                  <a:cubicBezTo>
                    <a:pt x="48" y="102"/>
                    <a:pt x="56" y="100"/>
                    <a:pt x="63" y="96"/>
                  </a:cubicBezTo>
                  <a:cubicBezTo>
                    <a:pt x="69" y="91"/>
                    <a:pt x="72" y="86"/>
                    <a:pt x="72" y="78"/>
                  </a:cubicBezTo>
                  <a:cubicBezTo>
                    <a:pt x="72" y="70"/>
                    <a:pt x="69" y="64"/>
                    <a:pt x="61" y="60"/>
                  </a:cubicBezTo>
                  <a:cubicBezTo>
                    <a:pt x="57" y="57"/>
                    <a:pt x="49" y="54"/>
                    <a:pt x="37" y="51"/>
                  </a:cubicBezTo>
                  <a:cubicBezTo>
                    <a:pt x="25" y="48"/>
                    <a:pt x="18" y="46"/>
                    <a:pt x="14" y="44"/>
                  </a:cubicBezTo>
                  <a:cubicBezTo>
                    <a:pt x="6" y="39"/>
                    <a:pt x="2" y="33"/>
                    <a:pt x="2" y="25"/>
                  </a:cubicBezTo>
                  <a:cubicBezTo>
                    <a:pt x="2" y="17"/>
                    <a:pt x="6" y="10"/>
                    <a:pt x="13" y="6"/>
                  </a:cubicBezTo>
                  <a:cubicBezTo>
                    <a:pt x="19" y="2"/>
                    <a:pt x="27" y="0"/>
                    <a:pt x="37" y="0"/>
                  </a:cubicBezTo>
                  <a:cubicBezTo>
                    <a:pt x="48" y="0"/>
                    <a:pt x="56" y="3"/>
                    <a:pt x="62" y="8"/>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6" name="Freeform 12">
              <a:extLst>
                <a:ext uri="{FF2B5EF4-FFF2-40B4-BE49-F238E27FC236}">
                  <a16:creationId xmlns:a16="http://schemas.microsoft.com/office/drawing/2014/main" id="{3412CCBF-2E1F-484A-940E-661EEB08D07A}"/>
                </a:ext>
              </a:extLst>
            </p:cNvPr>
            <p:cNvSpPr>
              <a:spLocks/>
            </p:cNvSpPr>
            <p:nvPr/>
          </p:nvSpPr>
          <p:spPr bwMode="auto">
            <a:xfrm>
              <a:off x="3899" y="1942"/>
              <a:ext cx="96" cy="179"/>
            </a:xfrm>
            <a:custGeom>
              <a:avLst/>
              <a:gdLst>
                <a:gd name="T0" fmla="*/ 53 w 56"/>
                <a:gd name="T1" fmla="*/ 0 h 104"/>
                <a:gd name="T2" fmla="*/ 56 w 56"/>
                <a:gd name="T3" fmla="*/ 0 h 104"/>
                <a:gd name="T4" fmla="*/ 56 w 56"/>
                <a:gd name="T5" fmla="*/ 70 h 104"/>
                <a:gd name="T6" fmla="*/ 50 w 56"/>
                <a:gd name="T7" fmla="*/ 94 h 104"/>
                <a:gd name="T8" fmla="*/ 27 w 56"/>
                <a:gd name="T9" fmla="*/ 104 h 104"/>
                <a:gd name="T10" fmla="*/ 8 w 56"/>
                <a:gd name="T11" fmla="*/ 97 h 104"/>
                <a:gd name="T12" fmla="*/ 0 w 56"/>
                <a:gd name="T13" fmla="*/ 75 h 104"/>
                <a:gd name="T14" fmla="*/ 0 w 56"/>
                <a:gd name="T15" fmla="*/ 70 h 104"/>
                <a:gd name="T16" fmla="*/ 3 w 56"/>
                <a:gd name="T17" fmla="*/ 70 h 104"/>
                <a:gd name="T18" fmla="*/ 3 w 56"/>
                <a:gd name="T19" fmla="*/ 75 h 104"/>
                <a:gd name="T20" fmla="*/ 27 w 56"/>
                <a:gd name="T21" fmla="*/ 100 h 104"/>
                <a:gd name="T22" fmla="*/ 47 w 56"/>
                <a:gd name="T23" fmla="*/ 92 h 104"/>
                <a:gd name="T24" fmla="*/ 53 w 56"/>
                <a:gd name="T25" fmla="*/ 70 h 104"/>
                <a:gd name="T26" fmla="*/ 53 w 56"/>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104">
                  <a:moveTo>
                    <a:pt x="53" y="0"/>
                  </a:moveTo>
                  <a:cubicBezTo>
                    <a:pt x="56" y="0"/>
                    <a:pt x="56" y="0"/>
                    <a:pt x="56" y="0"/>
                  </a:cubicBezTo>
                  <a:cubicBezTo>
                    <a:pt x="56" y="70"/>
                    <a:pt x="56" y="70"/>
                    <a:pt x="56" y="70"/>
                  </a:cubicBezTo>
                  <a:cubicBezTo>
                    <a:pt x="56" y="80"/>
                    <a:pt x="54" y="88"/>
                    <a:pt x="50" y="94"/>
                  </a:cubicBezTo>
                  <a:cubicBezTo>
                    <a:pt x="45" y="100"/>
                    <a:pt x="37" y="104"/>
                    <a:pt x="27" y="104"/>
                  </a:cubicBezTo>
                  <a:cubicBezTo>
                    <a:pt x="19" y="104"/>
                    <a:pt x="12" y="101"/>
                    <a:pt x="8" y="97"/>
                  </a:cubicBezTo>
                  <a:cubicBezTo>
                    <a:pt x="2" y="92"/>
                    <a:pt x="0" y="84"/>
                    <a:pt x="0" y="75"/>
                  </a:cubicBezTo>
                  <a:cubicBezTo>
                    <a:pt x="0" y="70"/>
                    <a:pt x="0" y="70"/>
                    <a:pt x="0" y="70"/>
                  </a:cubicBezTo>
                  <a:cubicBezTo>
                    <a:pt x="3" y="70"/>
                    <a:pt x="3" y="70"/>
                    <a:pt x="3" y="70"/>
                  </a:cubicBezTo>
                  <a:cubicBezTo>
                    <a:pt x="3" y="75"/>
                    <a:pt x="3" y="75"/>
                    <a:pt x="3" y="75"/>
                  </a:cubicBezTo>
                  <a:cubicBezTo>
                    <a:pt x="3" y="92"/>
                    <a:pt x="11" y="100"/>
                    <a:pt x="27" y="100"/>
                  </a:cubicBezTo>
                  <a:cubicBezTo>
                    <a:pt x="36" y="100"/>
                    <a:pt x="43" y="97"/>
                    <a:pt x="47" y="92"/>
                  </a:cubicBezTo>
                  <a:cubicBezTo>
                    <a:pt x="51" y="87"/>
                    <a:pt x="53" y="80"/>
                    <a:pt x="53" y="70"/>
                  </a:cubicBezTo>
                  <a:lnTo>
                    <a:pt x="53"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7" name="Freeform 13">
              <a:extLst>
                <a:ext uri="{FF2B5EF4-FFF2-40B4-BE49-F238E27FC236}">
                  <a16:creationId xmlns:a16="http://schemas.microsoft.com/office/drawing/2014/main" id="{CE8933D4-46F7-4EEA-AD4A-772D621DA43C}"/>
                </a:ext>
              </a:extLst>
            </p:cNvPr>
            <p:cNvSpPr>
              <a:spLocks/>
            </p:cNvSpPr>
            <p:nvPr/>
          </p:nvSpPr>
          <p:spPr bwMode="auto">
            <a:xfrm>
              <a:off x="4019" y="1942"/>
              <a:ext cx="142" cy="175"/>
            </a:xfrm>
            <a:custGeom>
              <a:avLst/>
              <a:gdLst>
                <a:gd name="T0" fmla="*/ 0 w 142"/>
                <a:gd name="T1" fmla="*/ 0 h 175"/>
                <a:gd name="T2" fmla="*/ 142 w 142"/>
                <a:gd name="T3" fmla="*/ 0 h 175"/>
                <a:gd name="T4" fmla="*/ 142 w 142"/>
                <a:gd name="T5" fmla="*/ 5 h 175"/>
                <a:gd name="T6" fmla="*/ 73 w 142"/>
                <a:gd name="T7" fmla="*/ 5 h 175"/>
                <a:gd name="T8" fmla="*/ 73 w 142"/>
                <a:gd name="T9" fmla="*/ 175 h 175"/>
                <a:gd name="T10" fmla="*/ 68 w 142"/>
                <a:gd name="T11" fmla="*/ 175 h 175"/>
                <a:gd name="T12" fmla="*/ 68 w 142"/>
                <a:gd name="T13" fmla="*/ 5 h 175"/>
                <a:gd name="T14" fmla="*/ 0 w 142"/>
                <a:gd name="T15" fmla="*/ 5 h 175"/>
                <a:gd name="T16" fmla="*/ 0 w 142"/>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75">
                  <a:moveTo>
                    <a:pt x="0" y="0"/>
                  </a:moveTo>
                  <a:lnTo>
                    <a:pt x="142" y="0"/>
                  </a:lnTo>
                  <a:lnTo>
                    <a:pt x="142" y="5"/>
                  </a:lnTo>
                  <a:lnTo>
                    <a:pt x="73" y="5"/>
                  </a:lnTo>
                  <a:lnTo>
                    <a:pt x="73" y="175"/>
                  </a:lnTo>
                  <a:lnTo>
                    <a:pt x="68" y="175"/>
                  </a:lnTo>
                  <a:lnTo>
                    <a:pt x="68" y="5"/>
                  </a:lnTo>
                  <a:lnTo>
                    <a:pt x="0" y="5"/>
                  </a:ln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sp>
          <p:nvSpPr>
            <p:cNvPr id="18" name="Freeform 14">
              <a:extLst>
                <a:ext uri="{FF2B5EF4-FFF2-40B4-BE49-F238E27FC236}">
                  <a16:creationId xmlns:a16="http://schemas.microsoft.com/office/drawing/2014/main" id="{F0392651-136F-460B-8757-9712E2A1AE91}"/>
                </a:ext>
              </a:extLst>
            </p:cNvPr>
            <p:cNvSpPr>
              <a:spLocks/>
            </p:cNvSpPr>
            <p:nvPr/>
          </p:nvSpPr>
          <p:spPr bwMode="auto">
            <a:xfrm>
              <a:off x="4183" y="1942"/>
              <a:ext cx="130" cy="179"/>
            </a:xfrm>
            <a:custGeom>
              <a:avLst/>
              <a:gdLst>
                <a:gd name="T0" fmla="*/ 0 w 76"/>
                <a:gd name="T1" fmla="*/ 0 h 104"/>
                <a:gd name="T2" fmla="*/ 4 w 76"/>
                <a:gd name="T3" fmla="*/ 0 h 104"/>
                <a:gd name="T4" fmla="*/ 4 w 76"/>
                <a:gd name="T5" fmla="*/ 62 h 104"/>
                <a:gd name="T6" fmla="*/ 12 w 76"/>
                <a:gd name="T7" fmla="*/ 90 h 104"/>
                <a:gd name="T8" fmla="*/ 38 w 76"/>
                <a:gd name="T9" fmla="*/ 100 h 104"/>
                <a:gd name="T10" fmla="*/ 65 w 76"/>
                <a:gd name="T11" fmla="*/ 90 h 104"/>
                <a:gd name="T12" fmla="*/ 73 w 76"/>
                <a:gd name="T13" fmla="*/ 62 h 104"/>
                <a:gd name="T14" fmla="*/ 73 w 76"/>
                <a:gd name="T15" fmla="*/ 0 h 104"/>
                <a:gd name="T16" fmla="*/ 76 w 76"/>
                <a:gd name="T17" fmla="*/ 0 h 104"/>
                <a:gd name="T18" fmla="*/ 76 w 76"/>
                <a:gd name="T19" fmla="*/ 62 h 104"/>
                <a:gd name="T20" fmla="*/ 68 w 76"/>
                <a:gd name="T21" fmla="*/ 92 h 104"/>
                <a:gd name="T22" fmla="*/ 38 w 76"/>
                <a:gd name="T23" fmla="*/ 104 h 104"/>
                <a:gd name="T24" fmla="*/ 9 w 76"/>
                <a:gd name="T25" fmla="*/ 92 h 104"/>
                <a:gd name="T26" fmla="*/ 0 w 76"/>
                <a:gd name="T27" fmla="*/ 62 h 104"/>
                <a:gd name="T28" fmla="*/ 0 w 76"/>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4">
                  <a:moveTo>
                    <a:pt x="0" y="0"/>
                  </a:moveTo>
                  <a:cubicBezTo>
                    <a:pt x="4" y="0"/>
                    <a:pt x="4" y="0"/>
                    <a:pt x="4" y="0"/>
                  </a:cubicBezTo>
                  <a:cubicBezTo>
                    <a:pt x="4" y="62"/>
                    <a:pt x="4" y="62"/>
                    <a:pt x="4" y="62"/>
                  </a:cubicBezTo>
                  <a:cubicBezTo>
                    <a:pt x="4" y="74"/>
                    <a:pt x="6" y="83"/>
                    <a:pt x="12" y="90"/>
                  </a:cubicBezTo>
                  <a:cubicBezTo>
                    <a:pt x="17" y="97"/>
                    <a:pt x="26" y="100"/>
                    <a:pt x="38" y="100"/>
                  </a:cubicBezTo>
                  <a:cubicBezTo>
                    <a:pt x="50" y="100"/>
                    <a:pt x="59" y="97"/>
                    <a:pt x="65" y="90"/>
                  </a:cubicBezTo>
                  <a:cubicBezTo>
                    <a:pt x="70" y="83"/>
                    <a:pt x="73" y="74"/>
                    <a:pt x="73" y="62"/>
                  </a:cubicBezTo>
                  <a:cubicBezTo>
                    <a:pt x="73" y="0"/>
                    <a:pt x="73" y="0"/>
                    <a:pt x="73" y="0"/>
                  </a:cubicBezTo>
                  <a:cubicBezTo>
                    <a:pt x="76" y="0"/>
                    <a:pt x="76" y="0"/>
                    <a:pt x="76" y="0"/>
                  </a:cubicBezTo>
                  <a:cubicBezTo>
                    <a:pt x="76" y="62"/>
                    <a:pt x="76" y="62"/>
                    <a:pt x="76" y="62"/>
                  </a:cubicBezTo>
                  <a:cubicBezTo>
                    <a:pt x="76" y="75"/>
                    <a:pt x="73" y="85"/>
                    <a:pt x="68" y="92"/>
                  </a:cubicBezTo>
                  <a:cubicBezTo>
                    <a:pt x="61" y="100"/>
                    <a:pt x="52" y="104"/>
                    <a:pt x="38" y="104"/>
                  </a:cubicBezTo>
                  <a:cubicBezTo>
                    <a:pt x="25" y="104"/>
                    <a:pt x="15" y="100"/>
                    <a:pt x="9" y="92"/>
                  </a:cubicBezTo>
                  <a:cubicBezTo>
                    <a:pt x="3" y="85"/>
                    <a:pt x="0" y="75"/>
                    <a:pt x="0" y="62"/>
                  </a:cubicBezTo>
                  <a:lnTo>
                    <a:pt x="0" y="0"/>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zh-CN" altLang="en-US" sz="1800"/>
            </a:p>
          </p:txBody>
        </p:sp>
      </p:grpSp>
      <p:cxnSp>
        <p:nvCxnSpPr>
          <p:cNvPr id="19" name="直接连接符 18">
            <a:extLst>
              <a:ext uri="{FF2B5EF4-FFF2-40B4-BE49-F238E27FC236}">
                <a16:creationId xmlns:a16="http://schemas.microsoft.com/office/drawing/2014/main" id="{B796342C-43B6-4877-9B27-1BDD985BE305}"/>
              </a:ext>
            </a:extLst>
          </p:cNvPr>
          <p:cNvCxnSpPr>
            <a:cxnSpLocks/>
            <a:stCxn id="11" idx="36"/>
          </p:cNvCxnSpPr>
          <p:nvPr userDrawn="1"/>
        </p:nvCxnSpPr>
        <p:spPr>
          <a:xfrm flipH="1" flipV="1">
            <a:off x="3" y="751684"/>
            <a:ext cx="10144994" cy="97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5CA955CB-EC17-48B8-A220-C747B5928C86}"/>
              </a:ext>
            </a:extLst>
          </p:cNvPr>
          <p:cNvSpPr>
            <a:spLocks noGrp="1"/>
          </p:cNvSpPr>
          <p:nvPr>
            <p:ph type="sldNum" sz="quarter" idx="4"/>
          </p:nvPr>
        </p:nvSpPr>
        <p:spPr>
          <a:xfrm>
            <a:off x="9375147" y="6578600"/>
            <a:ext cx="2743200" cy="279400"/>
          </a:xfrm>
          <a:prstGeom prst="rect">
            <a:avLst/>
          </a:prstGeom>
        </p:spPr>
        <p:txBody>
          <a:bodyPr vert="horz" lIns="91440" tIns="45720" rIns="91440" bIns="45720" rtlCol="0" anchor="ctr"/>
          <a:lstStyle>
            <a:lvl1pPr algn="r">
              <a:defRPr sz="1800" b="1">
                <a:solidFill>
                  <a:schemeClr val="bg1"/>
                </a:solidFill>
              </a:defRPr>
            </a:lvl1pPr>
          </a:lstStyle>
          <a:p>
            <a:fld id="{3ACD1EC8-6F57-41A7-99F1-FEDB2874BA2B}" type="slidenum">
              <a:rPr lang="zh-CN" altLang="en-US" smtClean="0"/>
              <a:pPr/>
              <a:t>‹#›</a:t>
            </a:fld>
            <a:endParaRPr lang="zh-CN" altLang="en-US"/>
          </a:p>
        </p:txBody>
      </p:sp>
    </p:spTree>
    <p:extLst>
      <p:ext uri="{BB962C8B-B14F-4D97-AF65-F5344CB8AC3E}">
        <p14:creationId xmlns:p14="http://schemas.microsoft.com/office/powerpoint/2010/main" val="896904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472" userDrawn="1">
          <p15:clr>
            <a:srgbClr val="F26B43"/>
          </p15:clr>
        </p15:guide>
        <p15:guide id="4" orient="horz" pos="41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z="4400" dirty="0">
                <a:ea typeface="华文中宋" panose="02010600040101010101" pitchFamily="2" charset="-122"/>
              </a:rPr>
              <a:t>信息安全综合实践</a:t>
            </a:r>
            <a:endParaRPr lang="en-US" altLang="zh-CN" sz="4400" dirty="0">
              <a:ea typeface="华文中宋" panose="02010600040101010101" pitchFamily="2" charset="-122"/>
            </a:endParaRPr>
          </a:p>
        </p:txBody>
      </p:sp>
      <p:sp>
        <p:nvSpPr>
          <p:cNvPr id="10244" name="Rectangle 3"/>
          <p:cNvSpPr txBox="1">
            <a:spLocks noChangeArrowheads="1"/>
          </p:cNvSpPr>
          <p:nvPr/>
        </p:nvSpPr>
        <p:spPr bwMode="white">
          <a:xfrm>
            <a:off x="1343025" y="5120640"/>
            <a:ext cx="4752975"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hlink"/>
              </a:buClr>
              <a:buFont typeface="Wingdings" panose="05000000000000000000" pitchFamily="2" charset="2"/>
              <a:buChar char="v"/>
              <a:defRPr sz="3200">
                <a:solidFill>
                  <a:srgbClr val="163E6A"/>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2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zh-CN" altLang="en-US" b="1" dirty="0">
                <a:solidFill>
                  <a:schemeClr val="bg1"/>
                </a:solidFill>
                <a:latin typeface="+mn-ea"/>
              </a:rPr>
              <a:t>编码密码实验</a:t>
            </a:r>
            <a:endParaRPr lang="en-US" altLang="zh-CN" b="1" dirty="0">
              <a:solidFill>
                <a:schemeClr val="bg1"/>
              </a:solidFill>
              <a:latin typeface="+mn-ea"/>
            </a:endParaRPr>
          </a:p>
          <a:p>
            <a:pPr eaLnBrk="1" hangingPunct="1">
              <a:buFontTx/>
              <a:buNone/>
            </a:pPr>
            <a:endParaRPr kumimoji="1" lang="en-US" altLang="zh-CN" b="1" dirty="0">
              <a:solidFill>
                <a:schemeClr val="bg1"/>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26797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036F94-E4EE-1C2A-0ACA-8BFC432AD2E5}"/>
              </a:ext>
            </a:extLst>
          </p:cNvPr>
          <p:cNvSpPr>
            <a:spLocks noGrp="1"/>
          </p:cNvSpPr>
          <p:nvPr>
            <p:ph type="title"/>
          </p:nvPr>
        </p:nvSpPr>
        <p:spPr/>
        <p:txBody>
          <a:bodyPr/>
          <a:lstStyle/>
          <a:p>
            <a:endParaRPr lang="zh-CN" altLang="en-US"/>
          </a:p>
        </p:txBody>
      </p:sp>
      <p:pic>
        <p:nvPicPr>
          <p:cNvPr id="6" name="内容占位符 5" descr="电脑屏幕截图&#10;&#10;描述已自动生成">
            <a:extLst>
              <a:ext uri="{FF2B5EF4-FFF2-40B4-BE49-F238E27FC236}">
                <a16:creationId xmlns:a16="http://schemas.microsoft.com/office/drawing/2014/main" id="{56473FF5-9CDC-2471-0357-5E1FA7F398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5920" y="118964"/>
            <a:ext cx="9696578" cy="6620072"/>
          </a:xfrm>
        </p:spPr>
      </p:pic>
      <p:sp>
        <p:nvSpPr>
          <p:cNvPr id="4" name="灯片编号占位符 3">
            <a:extLst>
              <a:ext uri="{FF2B5EF4-FFF2-40B4-BE49-F238E27FC236}">
                <a16:creationId xmlns:a16="http://schemas.microsoft.com/office/drawing/2014/main" id="{99A2B005-5978-23D3-BD88-EB084EAEF5BB}"/>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10</a:t>
            </a:fld>
            <a:endParaRPr lang="en-US" altLang="zh-CN"/>
          </a:p>
        </p:txBody>
      </p:sp>
    </p:spTree>
    <p:extLst>
      <p:ext uri="{BB962C8B-B14F-4D97-AF65-F5344CB8AC3E}">
        <p14:creationId xmlns:p14="http://schemas.microsoft.com/office/powerpoint/2010/main" val="123662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A38C6-13C0-EA79-48DF-AC39793B641E}"/>
              </a:ext>
            </a:extLst>
          </p:cNvPr>
          <p:cNvSpPr>
            <a:spLocks noGrp="1"/>
          </p:cNvSpPr>
          <p:nvPr>
            <p:ph type="title"/>
          </p:nvPr>
        </p:nvSpPr>
        <p:spPr/>
        <p:txBody>
          <a:bodyPr/>
          <a:lstStyle/>
          <a:p>
            <a:r>
              <a:rPr lang="zh-CN" altLang="en-US" dirty="0"/>
              <a:t>字符串</a:t>
            </a:r>
            <a:r>
              <a:rPr lang="en-US" altLang="zh-CN" dirty="0"/>
              <a:t>split()</a:t>
            </a:r>
            <a:r>
              <a:rPr lang="zh-CN" altLang="en-US" dirty="0"/>
              <a:t>方法</a:t>
            </a:r>
          </a:p>
        </p:txBody>
      </p:sp>
      <p:sp>
        <p:nvSpPr>
          <p:cNvPr id="3" name="内容占位符 2">
            <a:extLst>
              <a:ext uri="{FF2B5EF4-FFF2-40B4-BE49-F238E27FC236}">
                <a16:creationId xmlns:a16="http://schemas.microsoft.com/office/drawing/2014/main" id="{124E0E15-5809-7F1E-95F4-70715F5BA613}"/>
              </a:ext>
            </a:extLst>
          </p:cNvPr>
          <p:cNvSpPr>
            <a:spLocks noGrp="1"/>
          </p:cNvSpPr>
          <p:nvPr>
            <p:ph idx="1"/>
          </p:nvPr>
        </p:nvSpPr>
        <p:spPr/>
        <p:txBody>
          <a:bodyPr/>
          <a:lstStyle/>
          <a:p>
            <a:r>
              <a:rPr lang="zh-CN" altLang="en-US" dirty="0"/>
              <a:t>将字符串根据分隔符进行分割，分割之后会得到一个列表</a:t>
            </a:r>
            <a:endParaRPr lang="en-US" altLang="zh-CN" dirty="0"/>
          </a:p>
          <a:p>
            <a:r>
              <a:rPr lang="zh-CN" altLang="en-US" dirty="0"/>
              <a:t>默认以字符串中的空白符号（包括空格</a:t>
            </a:r>
            <a:r>
              <a:rPr lang="en-US" altLang="zh-CN" dirty="0"/>
              <a:t>space</a:t>
            </a:r>
            <a:r>
              <a:rPr lang="zh-CN" altLang="en-US" dirty="0"/>
              <a:t>、换行符</a:t>
            </a:r>
            <a:r>
              <a:rPr lang="en-US" altLang="zh-CN" dirty="0"/>
              <a:t>\n</a:t>
            </a:r>
            <a:r>
              <a:rPr lang="zh-CN" altLang="en-US" dirty="0"/>
              <a:t>、制表符</a:t>
            </a:r>
            <a:r>
              <a:rPr lang="en-US" altLang="zh-CN" dirty="0"/>
              <a:t>tab</a:t>
            </a:r>
            <a:r>
              <a:rPr lang="zh-CN" altLang="en-US" dirty="0"/>
              <a:t>等）作为分隔符。</a:t>
            </a:r>
          </a:p>
          <a:p>
            <a:endParaRPr lang="zh-CN" altLang="en-US" dirty="0"/>
          </a:p>
        </p:txBody>
      </p:sp>
      <p:sp>
        <p:nvSpPr>
          <p:cNvPr id="4" name="灯片编号占位符 3">
            <a:extLst>
              <a:ext uri="{FF2B5EF4-FFF2-40B4-BE49-F238E27FC236}">
                <a16:creationId xmlns:a16="http://schemas.microsoft.com/office/drawing/2014/main" id="{9CB166ED-586B-FA15-12A4-94BDA062124D}"/>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11</a:t>
            </a:fld>
            <a:endParaRPr lang="en-US" altLang="zh-CN"/>
          </a:p>
        </p:txBody>
      </p:sp>
      <p:pic>
        <p:nvPicPr>
          <p:cNvPr id="8" name="图片 7">
            <a:extLst>
              <a:ext uri="{FF2B5EF4-FFF2-40B4-BE49-F238E27FC236}">
                <a16:creationId xmlns:a16="http://schemas.microsoft.com/office/drawing/2014/main" id="{86628954-9663-728C-2998-088B4443BC09}"/>
              </a:ext>
            </a:extLst>
          </p:cNvPr>
          <p:cNvPicPr>
            <a:picLocks noChangeAspect="1"/>
          </p:cNvPicPr>
          <p:nvPr/>
        </p:nvPicPr>
        <p:blipFill>
          <a:blip r:embed="rId2"/>
          <a:stretch>
            <a:fillRect/>
          </a:stretch>
        </p:blipFill>
        <p:spPr>
          <a:xfrm>
            <a:off x="5481035" y="3428999"/>
            <a:ext cx="6413813" cy="1453798"/>
          </a:xfrm>
          <a:prstGeom prst="rect">
            <a:avLst/>
          </a:prstGeom>
        </p:spPr>
      </p:pic>
      <p:pic>
        <p:nvPicPr>
          <p:cNvPr id="10" name="图片 9">
            <a:extLst>
              <a:ext uri="{FF2B5EF4-FFF2-40B4-BE49-F238E27FC236}">
                <a16:creationId xmlns:a16="http://schemas.microsoft.com/office/drawing/2014/main" id="{330E703F-DFCF-EE2E-D9EA-B35566011662}"/>
              </a:ext>
            </a:extLst>
          </p:cNvPr>
          <p:cNvPicPr>
            <a:picLocks noChangeAspect="1"/>
          </p:cNvPicPr>
          <p:nvPr/>
        </p:nvPicPr>
        <p:blipFill>
          <a:blip r:embed="rId3"/>
          <a:stretch>
            <a:fillRect/>
          </a:stretch>
        </p:blipFill>
        <p:spPr>
          <a:xfrm>
            <a:off x="297152" y="3431786"/>
            <a:ext cx="4773611" cy="1451011"/>
          </a:xfrm>
          <a:prstGeom prst="rect">
            <a:avLst/>
          </a:prstGeom>
        </p:spPr>
      </p:pic>
    </p:spTree>
    <p:extLst>
      <p:ext uri="{BB962C8B-B14F-4D97-AF65-F5344CB8AC3E}">
        <p14:creationId xmlns:p14="http://schemas.microsoft.com/office/powerpoint/2010/main" val="1106988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27A258-CA7E-2F52-CFB5-56345FAE8F2F}"/>
              </a:ext>
            </a:extLst>
          </p:cNvPr>
          <p:cNvSpPr>
            <a:spLocks noGrp="1"/>
          </p:cNvSpPr>
          <p:nvPr>
            <p:ph type="title"/>
          </p:nvPr>
        </p:nvSpPr>
        <p:spPr/>
        <p:txBody>
          <a:bodyPr/>
          <a:lstStyle/>
          <a:p>
            <a:r>
              <a:rPr lang="zh-CN" altLang="en-US" dirty="0"/>
              <a:t>字符串</a:t>
            </a:r>
            <a:r>
              <a:rPr lang="en-US" altLang="zh-CN" dirty="0"/>
              <a:t>join()</a:t>
            </a:r>
            <a:r>
              <a:rPr lang="zh-CN" altLang="en-US" dirty="0"/>
              <a:t>方法</a:t>
            </a:r>
          </a:p>
        </p:txBody>
      </p:sp>
      <p:sp>
        <p:nvSpPr>
          <p:cNvPr id="3" name="内容占位符 2">
            <a:extLst>
              <a:ext uri="{FF2B5EF4-FFF2-40B4-BE49-F238E27FC236}">
                <a16:creationId xmlns:a16="http://schemas.microsoft.com/office/drawing/2014/main" id="{9FC17748-3A95-6467-DED9-CDA313699BF4}"/>
              </a:ext>
            </a:extLst>
          </p:cNvPr>
          <p:cNvSpPr>
            <a:spLocks noGrp="1"/>
          </p:cNvSpPr>
          <p:nvPr>
            <p:ph idx="1"/>
          </p:nvPr>
        </p:nvSpPr>
        <p:spPr/>
        <p:txBody>
          <a:bodyPr>
            <a:normAutofit/>
          </a:bodyPr>
          <a:lstStyle/>
          <a:p>
            <a:r>
              <a:rPr lang="zh-CN" altLang="en-US" sz="3200" dirty="0"/>
              <a:t>将列表中的字符串连接起来</a:t>
            </a:r>
          </a:p>
        </p:txBody>
      </p:sp>
      <p:sp>
        <p:nvSpPr>
          <p:cNvPr id="4" name="灯片编号占位符 3">
            <a:extLst>
              <a:ext uri="{FF2B5EF4-FFF2-40B4-BE49-F238E27FC236}">
                <a16:creationId xmlns:a16="http://schemas.microsoft.com/office/drawing/2014/main" id="{1EAB4BBD-DC20-A59F-1D36-662B236A1E82}"/>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12</a:t>
            </a:fld>
            <a:endParaRPr lang="en-US" altLang="zh-CN" dirty="0"/>
          </a:p>
        </p:txBody>
      </p:sp>
      <p:pic>
        <p:nvPicPr>
          <p:cNvPr id="6" name="图片 5">
            <a:extLst>
              <a:ext uri="{FF2B5EF4-FFF2-40B4-BE49-F238E27FC236}">
                <a16:creationId xmlns:a16="http://schemas.microsoft.com/office/drawing/2014/main" id="{81B38E42-F44F-C7B8-4755-75D8C45496FE}"/>
              </a:ext>
            </a:extLst>
          </p:cNvPr>
          <p:cNvPicPr>
            <a:picLocks noChangeAspect="1"/>
          </p:cNvPicPr>
          <p:nvPr/>
        </p:nvPicPr>
        <p:blipFill>
          <a:blip r:embed="rId2"/>
          <a:stretch>
            <a:fillRect/>
          </a:stretch>
        </p:blipFill>
        <p:spPr>
          <a:xfrm>
            <a:off x="2797997" y="2836684"/>
            <a:ext cx="6141051" cy="1897756"/>
          </a:xfrm>
          <a:prstGeom prst="rect">
            <a:avLst/>
          </a:prstGeom>
        </p:spPr>
      </p:pic>
    </p:spTree>
    <p:extLst>
      <p:ext uri="{BB962C8B-B14F-4D97-AF65-F5344CB8AC3E}">
        <p14:creationId xmlns:p14="http://schemas.microsoft.com/office/powerpoint/2010/main" val="53534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3089-31C6-1930-87B0-CBB5143CA601}"/>
              </a:ext>
            </a:extLst>
          </p:cNvPr>
          <p:cNvSpPr>
            <a:spLocks noGrp="1"/>
          </p:cNvSpPr>
          <p:nvPr>
            <p:ph type="title"/>
          </p:nvPr>
        </p:nvSpPr>
        <p:spPr/>
        <p:txBody>
          <a:bodyPr/>
          <a:lstStyle/>
          <a:p>
            <a:r>
              <a:rPr lang="zh-CN" altLang="en-US" dirty="0"/>
              <a:t>字符串</a:t>
            </a:r>
            <a:r>
              <a:rPr lang="en-US" altLang="zh-CN" dirty="0"/>
              <a:t>replace()</a:t>
            </a:r>
            <a:r>
              <a:rPr lang="zh-CN" altLang="en-US" dirty="0"/>
              <a:t>方法</a:t>
            </a:r>
          </a:p>
        </p:txBody>
      </p:sp>
      <p:sp>
        <p:nvSpPr>
          <p:cNvPr id="3" name="内容占位符 2">
            <a:extLst>
              <a:ext uri="{FF2B5EF4-FFF2-40B4-BE49-F238E27FC236}">
                <a16:creationId xmlns:a16="http://schemas.microsoft.com/office/drawing/2014/main" id="{B1EE1FF0-8C43-E129-CC2C-3DDBCEBD4350}"/>
              </a:ext>
            </a:extLst>
          </p:cNvPr>
          <p:cNvSpPr>
            <a:spLocks noGrp="1"/>
          </p:cNvSpPr>
          <p:nvPr>
            <p:ph idx="1"/>
          </p:nvPr>
        </p:nvSpPr>
        <p:spPr/>
        <p:txBody>
          <a:bodyPr/>
          <a:lstStyle/>
          <a:p>
            <a:r>
              <a:rPr lang="zh-CN" altLang="en-US" dirty="0"/>
              <a:t>将字符串中指定的字符进行替换，生成新的字符串，原先字符串中的内容保持不变。</a:t>
            </a:r>
          </a:p>
          <a:p>
            <a:endParaRPr lang="zh-CN" altLang="en-US" dirty="0"/>
          </a:p>
        </p:txBody>
      </p:sp>
      <p:sp>
        <p:nvSpPr>
          <p:cNvPr id="4" name="灯片编号占位符 3">
            <a:extLst>
              <a:ext uri="{FF2B5EF4-FFF2-40B4-BE49-F238E27FC236}">
                <a16:creationId xmlns:a16="http://schemas.microsoft.com/office/drawing/2014/main" id="{3CD31D49-3AD9-1D64-914F-C0923F55ABCA}"/>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13</a:t>
            </a:fld>
            <a:endParaRPr lang="en-US" altLang="zh-CN"/>
          </a:p>
        </p:txBody>
      </p:sp>
      <p:pic>
        <p:nvPicPr>
          <p:cNvPr id="6" name="图片 5">
            <a:extLst>
              <a:ext uri="{FF2B5EF4-FFF2-40B4-BE49-F238E27FC236}">
                <a16:creationId xmlns:a16="http://schemas.microsoft.com/office/drawing/2014/main" id="{C1093A5C-9BD2-058E-8FEF-EF424B569A11}"/>
              </a:ext>
            </a:extLst>
          </p:cNvPr>
          <p:cNvPicPr>
            <a:picLocks noChangeAspect="1"/>
          </p:cNvPicPr>
          <p:nvPr/>
        </p:nvPicPr>
        <p:blipFill>
          <a:blip r:embed="rId2"/>
          <a:stretch>
            <a:fillRect/>
          </a:stretch>
        </p:blipFill>
        <p:spPr>
          <a:xfrm>
            <a:off x="1809796" y="2823157"/>
            <a:ext cx="8572407" cy="2989063"/>
          </a:xfrm>
          <a:prstGeom prst="rect">
            <a:avLst/>
          </a:prstGeom>
        </p:spPr>
      </p:pic>
    </p:spTree>
    <p:extLst>
      <p:ext uri="{BB962C8B-B14F-4D97-AF65-F5344CB8AC3E}">
        <p14:creationId xmlns:p14="http://schemas.microsoft.com/office/powerpoint/2010/main" val="2162867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0E7BB-D4A2-4AA9-CA49-C93D2DE2B8D7}"/>
              </a:ext>
            </a:extLst>
          </p:cNvPr>
          <p:cNvSpPr>
            <a:spLocks noGrp="1"/>
          </p:cNvSpPr>
          <p:nvPr>
            <p:ph type="title"/>
          </p:nvPr>
        </p:nvSpPr>
        <p:spPr/>
        <p:txBody>
          <a:bodyPr/>
          <a:lstStyle/>
          <a:p>
            <a:r>
              <a:rPr lang="zh-CN" altLang="en-US" dirty="0"/>
              <a:t>练习：将下列信息转换为</a:t>
            </a:r>
            <a:r>
              <a:rPr lang="en-US" altLang="zh-CN" dirty="0"/>
              <a:t>ASCII</a:t>
            </a:r>
            <a:r>
              <a:rPr lang="zh-CN" altLang="en-US" dirty="0"/>
              <a:t>码</a:t>
            </a:r>
            <a:r>
              <a:rPr lang="en-US" altLang="zh-CN" dirty="0"/>
              <a:t>(8</a:t>
            </a:r>
            <a:r>
              <a:rPr lang="zh-CN" altLang="en-US" dirty="0"/>
              <a:t>个单词一组）</a:t>
            </a:r>
          </a:p>
        </p:txBody>
      </p:sp>
      <p:sp>
        <p:nvSpPr>
          <p:cNvPr id="3" name="内容占位符 2">
            <a:extLst>
              <a:ext uri="{FF2B5EF4-FFF2-40B4-BE49-F238E27FC236}">
                <a16:creationId xmlns:a16="http://schemas.microsoft.com/office/drawing/2014/main" id="{82FF54CD-3F91-0208-D250-FF7D77B17CBC}"/>
              </a:ext>
            </a:extLst>
          </p:cNvPr>
          <p:cNvSpPr>
            <a:spLocks noGrp="1"/>
          </p:cNvSpPr>
          <p:nvPr>
            <p:ph idx="1"/>
          </p:nvPr>
        </p:nvSpPr>
        <p:spPr/>
        <p:txBody>
          <a:bodyPr>
            <a:normAutofit/>
          </a:bodyPr>
          <a:lstStyle/>
          <a:p>
            <a:pPr marL="0" indent="0">
              <a:buNone/>
            </a:pPr>
            <a:r>
              <a:rPr lang="pl-PL" altLang="zh-CN" dirty="0"/>
              <a:t>Zero One Zero One One Zero Zero One Zero One One Zero One One One One Zero One One One Zero One Zero One Zero One Zero Zero Zero Zero Zero One Zero One One One Zero Zero One Zero Zero One One Zero Zero One Zero One Zero One Zero One Zero Zero One One Zero One One Zero One One One One Zero One Zero Zero Zero One One One Zero One One Zero One One One One Zero One One Zero</a:t>
            </a:r>
            <a:endParaRPr lang="zh-CN" altLang="en-US" dirty="0"/>
          </a:p>
        </p:txBody>
      </p:sp>
      <p:sp>
        <p:nvSpPr>
          <p:cNvPr id="4" name="灯片编号占位符 3">
            <a:extLst>
              <a:ext uri="{FF2B5EF4-FFF2-40B4-BE49-F238E27FC236}">
                <a16:creationId xmlns:a16="http://schemas.microsoft.com/office/drawing/2014/main" id="{4B0CD62E-CC59-6980-9B08-080DF5C7D5F5}"/>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14</a:t>
            </a:fld>
            <a:endParaRPr lang="en-US" altLang="zh-CN"/>
          </a:p>
        </p:txBody>
      </p:sp>
    </p:spTree>
    <p:extLst>
      <p:ext uri="{BB962C8B-B14F-4D97-AF65-F5344CB8AC3E}">
        <p14:creationId xmlns:p14="http://schemas.microsoft.com/office/powerpoint/2010/main" val="3968939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879F0-BCE7-FA95-AEFA-C34BB08039F2}"/>
              </a:ext>
            </a:extLst>
          </p:cNvPr>
          <p:cNvSpPr>
            <a:spLocks noGrp="1"/>
          </p:cNvSpPr>
          <p:nvPr>
            <p:ph type="title"/>
          </p:nvPr>
        </p:nvSpPr>
        <p:spPr/>
        <p:txBody>
          <a:bodyPr/>
          <a:lstStyle/>
          <a:p>
            <a:r>
              <a:rPr lang="zh-CN" altLang="en-US" dirty="0"/>
              <a:t>练习：将信息转换为</a:t>
            </a:r>
            <a:r>
              <a:rPr lang="en-US" altLang="zh-CN" dirty="0"/>
              <a:t>ASCII</a:t>
            </a:r>
            <a:r>
              <a:rPr lang="zh-CN" altLang="en-US" dirty="0"/>
              <a:t>码</a:t>
            </a:r>
          </a:p>
        </p:txBody>
      </p:sp>
      <p:pic>
        <p:nvPicPr>
          <p:cNvPr id="6" name="内容占位符 5" descr="电子设备的屏幕&#10;&#10;描述已自动生成">
            <a:extLst>
              <a:ext uri="{FF2B5EF4-FFF2-40B4-BE49-F238E27FC236}">
                <a16:creationId xmlns:a16="http://schemas.microsoft.com/office/drawing/2014/main" id="{927C9E73-FB94-814F-627B-687A4ABD44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951" y="0"/>
            <a:ext cx="10028098" cy="6790327"/>
          </a:xfrm>
        </p:spPr>
      </p:pic>
      <p:sp>
        <p:nvSpPr>
          <p:cNvPr id="4" name="灯片编号占位符 3">
            <a:extLst>
              <a:ext uri="{FF2B5EF4-FFF2-40B4-BE49-F238E27FC236}">
                <a16:creationId xmlns:a16="http://schemas.microsoft.com/office/drawing/2014/main" id="{3709843C-22A3-1541-B16C-13111AC4D9E6}"/>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15</a:t>
            </a:fld>
            <a:endParaRPr lang="en-US" altLang="zh-CN"/>
          </a:p>
        </p:txBody>
      </p:sp>
    </p:spTree>
    <p:extLst>
      <p:ext uri="{BB962C8B-B14F-4D97-AF65-F5344CB8AC3E}">
        <p14:creationId xmlns:p14="http://schemas.microsoft.com/office/powerpoint/2010/main" val="2027208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69749-26E9-2CA8-DF8F-9EF5FB963B6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CE3487E-17EE-062A-D9B1-30885D9DB8B3}"/>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FF0A5F99-E334-939E-2F21-82C93FC4A5A4}"/>
              </a:ext>
            </a:extLst>
          </p:cNvPr>
          <p:cNvSpPr>
            <a:spLocks noGrp="1"/>
          </p:cNvSpPr>
          <p:nvPr>
            <p:ph type="sldNum" sz="quarter" idx="12"/>
          </p:nvPr>
        </p:nvSpPr>
        <p:spPr/>
        <p:txBody>
          <a:bodyPr/>
          <a:lstStyle/>
          <a:p>
            <a:fld id="{3ACD1EC8-6F57-41A7-99F1-FEDB2874BA2B}" type="slidenum">
              <a:rPr lang="zh-CN" altLang="en-US" smtClean="0"/>
              <a:t>16</a:t>
            </a:fld>
            <a:endParaRPr lang="zh-CN" altLang="en-US"/>
          </a:p>
        </p:txBody>
      </p:sp>
      <p:pic>
        <p:nvPicPr>
          <p:cNvPr id="10" name="图片 9">
            <a:extLst>
              <a:ext uri="{FF2B5EF4-FFF2-40B4-BE49-F238E27FC236}">
                <a16:creationId xmlns:a16="http://schemas.microsoft.com/office/drawing/2014/main" id="{D17C5AD0-AE45-FDB1-5221-779E0DF38892}"/>
              </a:ext>
            </a:extLst>
          </p:cNvPr>
          <p:cNvPicPr>
            <a:picLocks noChangeAspect="1"/>
          </p:cNvPicPr>
          <p:nvPr/>
        </p:nvPicPr>
        <p:blipFill>
          <a:blip r:embed="rId2"/>
          <a:stretch>
            <a:fillRect/>
          </a:stretch>
        </p:blipFill>
        <p:spPr>
          <a:xfrm>
            <a:off x="89248" y="1094509"/>
            <a:ext cx="12029099" cy="4471287"/>
          </a:xfrm>
          <a:prstGeom prst="rect">
            <a:avLst/>
          </a:prstGeom>
        </p:spPr>
      </p:pic>
    </p:spTree>
    <p:extLst>
      <p:ext uri="{BB962C8B-B14F-4D97-AF65-F5344CB8AC3E}">
        <p14:creationId xmlns:p14="http://schemas.microsoft.com/office/powerpoint/2010/main" val="256665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48424C-E22E-6A30-A476-7A3DC10DBE5A}"/>
              </a:ext>
            </a:extLst>
          </p:cNvPr>
          <p:cNvSpPr>
            <a:spLocks noGrp="1"/>
          </p:cNvSpPr>
          <p:nvPr>
            <p:ph type="title"/>
          </p:nvPr>
        </p:nvSpPr>
        <p:spPr/>
        <p:txBody>
          <a:bodyPr/>
          <a:lstStyle/>
          <a:p>
            <a:r>
              <a:rPr lang="en-US" altLang="zh-CN" dirty="0"/>
              <a:t>Unicode</a:t>
            </a:r>
            <a:r>
              <a:rPr lang="zh-CN" altLang="en-US" dirty="0"/>
              <a:t>编码</a:t>
            </a:r>
          </a:p>
        </p:txBody>
      </p:sp>
      <p:sp>
        <p:nvSpPr>
          <p:cNvPr id="3" name="内容占位符 2">
            <a:extLst>
              <a:ext uri="{FF2B5EF4-FFF2-40B4-BE49-F238E27FC236}">
                <a16:creationId xmlns:a16="http://schemas.microsoft.com/office/drawing/2014/main" id="{329B6AEE-37B3-E4B5-EA5C-531834BA8FA4}"/>
              </a:ext>
            </a:extLst>
          </p:cNvPr>
          <p:cNvSpPr>
            <a:spLocks noGrp="1"/>
          </p:cNvSpPr>
          <p:nvPr>
            <p:ph idx="1"/>
          </p:nvPr>
        </p:nvSpPr>
        <p:spPr/>
        <p:txBody>
          <a:bodyPr/>
          <a:lstStyle/>
          <a:p>
            <a:r>
              <a:rPr lang="zh-CN" altLang="en-US" dirty="0"/>
              <a:t>国际标准化组织</a:t>
            </a:r>
            <a:r>
              <a:rPr lang="en-US" altLang="zh-CN" dirty="0"/>
              <a:t>ISO</a:t>
            </a:r>
            <a:r>
              <a:rPr lang="zh-CN" altLang="en-US" dirty="0"/>
              <a:t>制订的包含世界上所有字符的编码方案</a:t>
            </a:r>
          </a:p>
          <a:p>
            <a:r>
              <a:rPr lang="en-US" altLang="zh-CN" dirty="0"/>
              <a:t>Python3</a:t>
            </a:r>
            <a:r>
              <a:rPr lang="zh-CN" altLang="en-US" dirty="0"/>
              <a:t>采用</a:t>
            </a:r>
            <a:r>
              <a:rPr lang="en-US" altLang="zh-CN" dirty="0"/>
              <a:t>Unicode</a:t>
            </a:r>
            <a:r>
              <a:rPr lang="zh-CN" altLang="en-US" dirty="0"/>
              <a:t>编码</a:t>
            </a:r>
            <a:endParaRPr lang="en-US" altLang="zh-CN" dirty="0"/>
          </a:p>
          <a:p>
            <a:r>
              <a:rPr lang="en-US" altLang="zh-CN" dirty="0"/>
              <a:t>Unicode</a:t>
            </a:r>
            <a:r>
              <a:rPr lang="zh-CN" altLang="en-US" dirty="0"/>
              <a:t>编码兼容</a:t>
            </a:r>
            <a:r>
              <a:rPr lang="en-US" altLang="zh-CN" dirty="0"/>
              <a:t>ASCII</a:t>
            </a:r>
          </a:p>
        </p:txBody>
      </p:sp>
      <p:sp>
        <p:nvSpPr>
          <p:cNvPr id="4" name="灯片编号占位符 3">
            <a:extLst>
              <a:ext uri="{FF2B5EF4-FFF2-40B4-BE49-F238E27FC236}">
                <a16:creationId xmlns:a16="http://schemas.microsoft.com/office/drawing/2014/main" id="{95832D87-53F5-9F97-BE25-6AC3BBE3B6A6}"/>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17</a:t>
            </a:fld>
            <a:endParaRPr lang="en-US" altLang="zh-CN"/>
          </a:p>
        </p:txBody>
      </p:sp>
      <p:pic>
        <p:nvPicPr>
          <p:cNvPr id="6" name="图片 5">
            <a:extLst>
              <a:ext uri="{FF2B5EF4-FFF2-40B4-BE49-F238E27FC236}">
                <a16:creationId xmlns:a16="http://schemas.microsoft.com/office/drawing/2014/main" id="{21CE32B8-68A9-73F1-15C5-FE8DA3F3D8C6}"/>
              </a:ext>
            </a:extLst>
          </p:cNvPr>
          <p:cNvPicPr>
            <a:picLocks noChangeAspect="1"/>
          </p:cNvPicPr>
          <p:nvPr/>
        </p:nvPicPr>
        <p:blipFill>
          <a:blip r:embed="rId3"/>
          <a:stretch>
            <a:fillRect/>
          </a:stretch>
        </p:blipFill>
        <p:spPr>
          <a:xfrm>
            <a:off x="520147" y="3629900"/>
            <a:ext cx="2785125" cy="1968794"/>
          </a:xfrm>
          <a:prstGeom prst="rect">
            <a:avLst/>
          </a:prstGeom>
        </p:spPr>
      </p:pic>
      <p:pic>
        <p:nvPicPr>
          <p:cNvPr id="8" name="图片 7">
            <a:extLst>
              <a:ext uri="{FF2B5EF4-FFF2-40B4-BE49-F238E27FC236}">
                <a16:creationId xmlns:a16="http://schemas.microsoft.com/office/drawing/2014/main" id="{32A0AF26-D15E-7DA3-AA76-0D95D4D20DDE}"/>
              </a:ext>
            </a:extLst>
          </p:cNvPr>
          <p:cNvPicPr>
            <a:picLocks noChangeAspect="1"/>
          </p:cNvPicPr>
          <p:nvPr/>
        </p:nvPicPr>
        <p:blipFill>
          <a:blip r:embed="rId4"/>
          <a:stretch>
            <a:fillRect/>
          </a:stretch>
        </p:blipFill>
        <p:spPr>
          <a:xfrm>
            <a:off x="3634733" y="3629900"/>
            <a:ext cx="3013959" cy="1968794"/>
          </a:xfrm>
          <a:prstGeom prst="rect">
            <a:avLst/>
          </a:prstGeom>
        </p:spPr>
      </p:pic>
      <p:sp>
        <p:nvSpPr>
          <p:cNvPr id="10" name="文本框 9">
            <a:extLst>
              <a:ext uri="{FF2B5EF4-FFF2-40B4-BE49-F238E27FC236}">
                <a16:creationId xmlns:a16="http://schemas.microsoft.com/office/drawing/2014/main" id="{7BF57499-0C8E-4F6D-2A23-CE1076A31C8F}"/>
              </a:ext>
            </a:extLst>
          </p:cNvPr>
          <p:cNvSpPr txBox="1"/>
          <p:nvPr/>
        </p:nvSpPr>
        <p:spPr>
          <a:xfrm>
            <a:off x="7411683" y="3785562"/>
            <a:ext cx="3497179" cy="1653530"/>
          </a:xfrm>
          <a:prstGeom prst="rect">
            <a:avLst/>
          </a:prstGeom>
          <a:noFill/>
        </p:spPr>
        <p:txBody>
          <a:bodyPr wrap="square">
            <a:spAutoFit/>
          </a:bodyPr>
          <a:lstStyle/>
          <a:p>
            <a:pPr marL="0" lvl="1" indent="-1219626">
              <a:lnSpc>
                <a:spcPct val="170000"/>
              </a:lnSpc>
            </a:pPr>
            <a:r>
              <a:rPr lang="en-US" altLang="zh-CN" sz="3200" dirty="0"/>
              <a:t>&amp;#x7f16 &amp;#32534 </a:t>
            </a:r>
          </a:p>
          <a:p>
            <a:pPr marL="0" lvl="1" indent="-1219626">
              <a:lnSpc>
                <a:spcPct val="170000"/>
              </a:lnSpc>
            </a:pPr>
            <a:r>
              <a:rPr lang="en-US" altLang="zh-CN" sz="3200" dirty="0"/>
              <a:t>&amp;#x7801 &amp;#30721</a:t>
            </a:r>
          </a:p>
        </p:txBody>
      </p:sp>
    </p:spTree>
    <p:extLst>
      <p:ext uri="{BB962C8B-B14F-4D97-AF65-F5344CB8AC3E}">
        <p14:creationId xmlns:p14="http://schemas.microsoft.com/office/powerpoint/2010/main" val="757714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51C6A-69A0-3C68-5C4D-DF33FF628B0D}"/>
              </a:ext>
            </a:extLst>
          </p:cNvPr>
          <p:cNvSpPr>
            <a:spLocks noGrp="1"/>
          </p:cNvSpPr>
          <p:nvPr>
            <p:ph type="title"/>
          </p:nvPr>
        </p:nvSpPr>
        <p:spPr/>
        <p:txBody>
          <a:bodyPr/>
          <a:lstStyle/>
          <a:p>
            <a:r>
              <a:rPr lang="en-US" altLang="zh-CN" dirty="0"/>
              <a:t>Base64</a:t>
            </a:r>
            <a:r>
              <a:rPr lang="zh-CN" altLang="en-US" dirty="0"/>
              <a:t>编码</a:t>
            </a:r>
          </a:p>
        </p:txBody>
      </p:sp>
      <p:sp>
        <p:nvSpPr>
          <p:cNvPr id="3" name="内容占位符 2">
            <a:extLst>
              <a:ext uri="{FF2B5EF4-FFF2-40B4-BE49-F238E27FC236}">
                <a16:creationId xmlns:a16="http://schemas.microsoft.com/office/drawing/2014/main" id="{84C0CBC5-6132-1B36-3C3C-A61B1D649EF0}"/>
              </a:ext>
            </a:extLst>
          </p:cNvPr>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r>
              <a:rPr lang="zh-CN" altLang="en-US" dirty="0"/>
              <a:t>某些系统只支持</a:t>
            </a:r>
            <a:r>
              <a:rPr lang="en-US" altLang="zh-CN" dirty="0"/>
              <a:t>ASCII</a:t>
            </a:r>
            <a:r>
              <a:rPr lang="zh-CN" altLang="en-US" dirty="0"/>
              <a:t>字符</a:t>
            </a:r>
            <a:endParaRPr lang="en-US" altLang="zh-CN" dirty="0"/>
          </a:p>
          <a:p>
            <a:r>
              <a:rPr lang="en-US" altLang="zh-CN" dirty="0"/>
              <a:t>ASCII</a:t>
            </a:r>
            <a:r>
              <a:rPr lang="zh-CN" altLang="en-US" dirty="0"/>
              <a:t>码中的控制字符不利于在网络中传输</a:t>
            </a:r>
            <a:endParaRPr lang="en-US" altLang="zh-CN" dirty="0"/>
          </a:p>
          <a:p>
            <a:r>
              <a:rPr lang="en-US" altLang="zh-CN" dirty="0"/>
              <a:t>Base64</a:t>
            </a:r>
            <a:r>
              <a:rPr lang="zh-CN" altLang="en-US" dirty="0"/>
              <a:t>只使用了</a:t>
            </a:r>
            <a:r>
              <a:rPr lang="en-US" altLang="zh-CN" dirty="0"/>
              <a:t>ASCII</a:t>
            </a:r>
            <a:r>
              <a:rPr lang="zh-CN" altLang="en-US" dirty="0"/>
              <a:t>码中</a:t>
            </a:r>
            <a:r>
              <a:rPr lang="en-US" altLang="zh-CN" dirty="0"/>
              <a:t>64</a:t>
            </a:r>
            <a:r>
              <a:rPr lang="zh-CN" altLang="en-US" dirty="0"/>
              <a:t>个可见字符：</a:t>
            </a:r>
            <a:r>
              <a:rPr lang="en-US" altLang="zh-CN" dirty="0"/>
              <a:t> A-Z</a:t>
            </a:r>
            <a:r>
              <a:rPr lang="zh-CN" altLang="en-US" dirty="0"/>
              <a:t>，</a:t>
            </a:r>
            <a:r>
              <a:rPr lang="en-US" altLang="zh-CN" dirty="0"/>
              <a:t>a-z</a:t>
            </a:r>
            <a:r>
              <a:rPr lang="zh-CN" altLang="en-US" dirty="0"/>
              <a:t>，</a:t>
            </a:r>
            <a:r>
              <a:rPr lang="en-US" altLang="zh-CN" dirty="0"/>
              <a:t>0-9</a:t>
            </a:r>
            <a:r>
              <a:rPr lang="zh-CN" altLang="en-US" dirty="0"/>
              <a:t>，</a:t>
            </a:r>
            <a:r>
              <a:rPr lang="en-US" altLang="zh-CN" dirty="0"/>
              <a:t>+</a:t>
            </a:r>
            <a:r>
              <a:rPr lang="zh-CN" altLang="en-US" dirty="0"/>
              <a:t>，</a:t>
            </a:r>
            <a:r>
              <a:rPr lang="en-US" altLang="zh-CN" dirty="0"/>
              <a:t>/</a:t>
            </a:r>
            <a:r>
              <a:rPr lang="zh-CN" altLang="en-US" dirty="0"/>
              <a:t> </a:t>
            </a:r>
            <a:endParaRPr lang="en-US" altLang="zh-CN" dirty="0"/>
          </a:p>
          <a:p>
            <a:r>
              <a:rPr lang="zh-CN" altLang="en-US" dirty="0"/>
              <a:t>字符个数是</a:t>
            </a:r>
            <a:r>
              <a:rPr lang="en-US" altLang="zh-CN" dirty="0"/>
              <a:t>4</a:t>
            </a:r>
            <a:r>
              <a:rPr lang="zh-CN" altLang="en-US" dirty="0"/>
              <a:t>的倍数，</a:t>
            </a:r>
            <a:r>
              <a:rPr lang="en-US" altLang="zh-CN" dirty="0"/>
              <a:t>=</a:t>
            </a:r>
            <a:r>
              <a:rPr lang="zh-CN" altLang="en-US" dirty="0"/>
              <a:t>字符作为填充</a:t>
            </a:r>
          </a:p>
          <a:p>
            <a:endParaRPr lang="zh-CN" altLang="en-US" dirty="0"/>
          </a:p>
        </p:txBody>
      </p:sp>
      <p:sp>
        <p:nvSpPr>
          <p:cNvPr id="4" name="灯片编号占位符 3">
            <a:extLst>
              <a:ext uri="{FF2B5EF4-FFF2-40B4-BE49-F238E27FC236}">
                <a16:creationId xmlns:a16="http://schemas.microsoft.com/office/drawing/2014/main" id="{231A846D-0145-AA3E-7257-473CD6303C6C}"/>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18</a:t>
            </a:fld>
            <a:endParaRPr lang="en-US" altLang="zh-CN"/>
          </a:p>
        </p:txBody>
      </p:sp>
      <p:grpSp>
        <p:nvGrpSpPr>
          <p:cNvPr id="14" name="组合 13">
            <a:extLst>
              <a:ext uri="{FF2B5EF4-FFF2-40B4-BE49-F238E27FC236}">
                <a16:creationId xmlns:a16="http://schemas.microsoft.com/office/drawing/2014/main" id="{E5CB5802-6196-5425-C91C-780516581A19}"/>
              </a:ext>
            </a:extLst>
          </p:cNvPr>
          <p:cNvGrpSpPr/>
          <p:nvPr/>
        </p:nvGrpSpPr>
        <p:grpSpPr>
          <a:xfrm>
            <a:off x="2763102" y="1008857"/>
            <a:ext cx="6066226" cy="1743026"/>
            <a:chOff x="5534527" y="1632105"/>
            <a:chExt cx="4688915" cy="1081823"/>
          </a:xfrm>
        </p:grpSpPr>
        <p:sp>
          <p:nvSpPr>
            <p:cNvPr id="5" name="矩形 4">
              <a:extLst>
                <a:ext uri="{FF2B5EF4-FFF2-40B4-BE49-F238E27FC236}">
                  <a16:creationId xmlns:a16="http://schemas.microsoft.com/office/drawing/2014/main" id="{A7BEFF5E-A5D7-9C74-C52C-236CCAC0EB70}"/>
                </a:ext>
              </a:extLst>
            </p:cNvPr>
            <p:cNvSpPr/>
            <p:nvPr/>
          </p:nvSpPr>
          <p:spPr>
            <a:xfrm>
              <a:off x="5534527" y="1764632"/>
              <a:ext cx="1524000" cy="8181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二进制</a:t>
              </a:r>
            </a:p>
          </p:txBody>
        </p:sp>
        <p:sp>
          <p:nvSpPr>
            <p:cNvPr id="6" name="矩形 5">
              <a:extLst>
                <a:ext uri="{FF2B5EF4-FFF2-40B4-BE49-F238E27FC236}">
                  <a16:creationId xmlns:a16="http://schemas.microsoft.com/office/drawing/2014/main" id="{26716068-4E60-F4B7-274A-5CF7C1291095}"/>
                </a:ext>
              </a:extLst>
            </p:cNvPr>
            <p:cNvSpPr/>
            <p:nvPr/>
          </p:nvSpPr>
          <p:spPr>
            <a:xfrm>
              <a:off x="8699442" y="1764631"/>
              <a:ext cx="1524000" cy="8181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t>字符</a:t>
              </a:r>
            </a:p>
          </p:txBody>
        </p:sp>
        <p:sp>
          <p:nvSpPr>
            <p:cNvPr id="7" name="箭头: 右 6">
              <a:extLst>
                <a:ext uri="{FF2B5EF4-FFF2-40B4-BE49-F238E27FC236}">
                  <a16:creationId xmlns:a16="http://schemas.microsoft.com/office/drawing/2014/main" id="{0AE93DFE-9A98-4F02-6422-1DD69194A7DA}"/>
                </a:ext>
              </a:extLst>
            </p:cNvPr>
            <p:cNvSpPr/>
            <p:nvPr/>
          </p:nvSpPr>
          <p:spPr>
            <a:xfrm>
              <a:off x="7106653" y="1925053"/>
              <a:ext cx="1524000" cy="24865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51BBF524-E880-08FE-23C4-359CAC1E5468}"/>
                </a:ext>
              </a:extLst>
            </p:cNvPr>
            <p:cNvSpPr/>
            <p:nvPr/>
          </p:nvSpPr>
          <p:spPr>
            <a:xfrm rot="10800000">
              <a:off x="7099242" y="2173705"/>
              <a:ext cx="1524000" cy="24865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FBAA189-0839-4C23-30D4-EFF6E9AC9AEA}"/>
                </a:ext>
              </a:extLst>
            </p:cNvPr>
            <p:cNvSpPr txBox="1"/>
            <p:nvPr/>
          </p:nvSpPr>
          <p:spPr>
            <a:xfrm>
              <a:off x="7551277" y="1632105"/>
              <a:ext cx="962526" cy="324741"/>
            </a:xfrm>
            <a:prstGeom prst="rect">
              <a:avLst/>
            </a:prstGeom>
            <a:noFill/>
          </p:spPr>
          <p:txBody>
            <a:bodyPr wrap="square">
              <a:spAutoFit/>
            </a:bodyPr>
            <a:lstStyle/>
            <a:p>
              <a:r>
                <a:rPr lang="zh-CN" altLang="en-US" sz="2800" dirty="0"/>
                <a:t>编码</a:t>
              </a:r>
            </a:p>
          </p:txBody>
        </p:sp>
        <p:sp>
          <p:nvSpPr>
            <p:cNvPr id="13" name="文本框 12">
              <a:extLst>
                <a:ext uri="{FF2B5EF4-FFF2-40B4-BE49-F238E27FC236}">
                  <a16:creationId xmlns:a16="http://schemas.microsoft.com/office/drawing/2014/main" id="{C7A146E9-B2AF-30FF-6EE4-A55FE17CAF43}"/>
                </a:ext>
              </a:extLst>
            </p:cNvPr>
            <p:cNvSpPr txBox="1"/>
            <p:nvPr/>
          </p:nvSpPr>
          <p:spPr>
            <a:xfrm>
              <a:off x="7551277" y="2389187"/>
              <a:ext cx="978568" cy="324741"/>
            </a:xfrm>
            <a:prstGeom prst="rect">
              <a:avLst/>
            </a:prstGeom>
            <a:noFill/>
          </p:spPr>
          <p:txBody>
            <a:bodyPr wrap="square">
              <a:spAutoFit/>
            </a:bodyPr>
            <a:lstStyle/>
            <a:p>
              <a:r>
                <a:rPr lang="zh-CN" altLang="en-US" sz="2800" dirty="0"/>
                <a:t>解码</a:t>
              </a:r>
              <a:endParaRPr lang="zh-CN" altLang="en-US" sz="2000" dirty="0"/>
            </a:p>
          </p:txBody>
        </p:sp>
      </p:grpSp>
    </p:spTree>
    <p:extLst>
      <p:ext uri="{BB962C8B-B14F-4D97-AF65-F5344CB8AC3E}">
        <p14:creationId xmlns:p14="http://schemas.microsoft.com/office/powerpoint/2010/main" val="414881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FD41-4FA3-A596-E7E9-D02B8BF768B4}"/>
              </a:ext>
            </a:extLst>
          </p:cNvPr>
          <p:cNvSpPr>
            <a:spLocks noGrp="1"/>
          </p:cNvSpPr>
          <p:nvPr>
            <p:ph type="title"/>
          </p:nvPr>
        </p:nvSpPr>
        <p:spPr/>
        <p:txBody>
          <a:bodyPr/>
          <a:lstStyle/>
          <a:p>
            <a:r>
              <a:rPr lang="en-US" altLang="zh-CN" dirty="0"/>
              <a:t>Base64</a:t>
            </a:r>
            <a:r>
              <a:rPr lang="zh-CN" altLang="en-US" dirty="0"/>
              <a:t>编码中的</a:t>
            </a:r>
            <a:r>
              <a:rPr lang="zh-CN" altLang="en-US" dirty="0">
                <a:solidFill>
                  <a:srgbClr val="2F2F2F"/>
                </a:solidFill>
                <a:latin typeface="+mn-ea"/>
                <a:ea typeface="+mn-ea"/>
              </a:rPr>
              <a:t>可打印字符</a:t>
            </a:r>
            <a:endParaRPr lang="x-none" dirty="0">
              <a:latin typeface="+mn-ea"/>
              <a:ea typeface="+mn-ea"/>
            </a:endParaRPr>
          </a:p>
        </p:txBody>
      </p:sp>
      <p:graphicFrame>
        <p:nvGraphicFramePr>
          <p:cNvPr id="6" name="Content Placeholder 5">
            <a:extLst>
              <a:ext uri="{FF2B5EF4-FFF2-40B4-BE49-F238E27FC236}">
                <a16:creationId xmlns:a16="http://schemas.microsoft.com/office/drawing/2014/main" id="{F4D015DE-9E91-182A-FEFA-97DCDA226DD5}"/>
              </a:ext>
            </a:extLst>
          </p:cNvPr>
          <p:cNvGraphicFramePr>
            <a:graphicFrameLocks noGrp="1"/>
          </p:cNvGraphicFramePr>
          <p:nvPr>
            <p:ph idx="1"/>
          </p:nvPr>
        </p:nvGraphicFramePr>
        <p:xfrm>
          <a:off x="5116285" y="1587750"/>
          <a:ext cx="7010400" cy="1988820"/>
        </p:xfrm>
        <a:graphic>
          <a:graphicData uri="http://schemas.openxmlformats.org/drawingml/2006/table">
            <a:tbl>
              <a:tblPr>
                <a:tableStyleId>{5C22544A-7EE6-4342-B048-85BDC9FD1C3A}</a:tableStyleId>
              </a:tblPr>
              <a:tblGrid>
                <a:gridCol w="292100">
                  <a:extLst>
                    <a:ext uri="{9D8B030D-6E8A-4147-A177-3AD203B41FA5}">
                      <a16:colId xmlns:a16="http://schemas.microsoft.com/office/drawing/2014/main" val="1292798675"/>
                    </a:ext>
                  </a:extLst>
                </a:gridCol>
                <a:gridCol w="292100">
                  <a:extLst>
                    <a:ext uri="{9D8B030D-6E8A-4147-A177-3AD203B41FA5}">
                      <a16:colId xmlns:a16="http://schemas.microsoft.com/office/drawing/2014/main" val="575769842"/>
                    </a:ext>
                  </a:extLst>
                </a:gridCol>
                <a:gridCol w="292100">
                  <a:extLst>
                    <a:ext uri="{9D8B030D-6E8A-4147-A177-3AD203B41FA5}">
                      <a16:colId xmlns:a16="http://schemas.microsoft.com/office/drawing/2014/main" val="2872587609"/>
                    </a:ext>
                  </a:extLst>
                </a:gridCol>
                <a:gridCol w="292100">
                  <a:extLst>
                    <a:ext uri="{9D8B030D-6E8A-4147-A177-3AD203B41FA5}">
                      <a16:colId xmlns:a16="http://schemas.microsoft.com/office/drawing/2014/main" val="3099898765"/>
                    </a:ext>
                  </a:extLst>
                </a:gridCol>
                <a:gridCol w="292100">
                  <a:extLst>
                    <a:ext uri="{9D8B030D-6E8A-4147-A177-3AD203B41FA5}">
                      <a16:colId xmlns:a16="http://schemas.microsoft.com/office/drawing/2014/main" val="243005964"/>
                    </a:ext>
                  </a:extLst>
                </a:gridCol>
                <a:gridCol w="292100">
                  <a:extLst>
                    <a:ext uri="{9D8B030D-6E8A-4147-A177-3AD203B41FA5}">
                      <a16:colId xmlns:a16="http://schemas.microsoft.com/office/drawing/2014/main" val="1535582618"/>
                    </a:ext>
                  </a:extLst>
                </a:gridCol>
                <a:gridCol w="292100">
                  <a:extLst>
                    <a:ext uri="{9D8B030D-6E8A-4147-A177-3AD203B41FA5}">
                      <a16:colId xmlns:a16="http://schemas.microsoft.com/office/drawing/2014/main" val="2891713446"/>
                    </a:ext>
                  </a:extLst>
                </a:gridCol>
                <a:gridCol w="292100">
                  <a:extLst>
                    <a:ext uri="{9D8B030D-6E8A-4147-A177-3AD203B41FA5}">
                      <a16:colId xmlns:a16="http://schemas.microsoft.com/office/drawing/2014/main" val="2227874524"/>
                    </a:ext>
                  </a:extLst>
                </a:gridCol>
                <a:gridCol w="292100">
                  <a:extLst>
                    <a:ext uri="{9D8B030D-6E8A-4147-A177-3AD203B41FA5}">
                      <a16:colId xmlns:a16="http://schemas.microsoft.com/office/drawing/2014/main" val="3080555568"/>
                    </a:ext>
                  </a:extLst>
                </a:gridCol>
                <a:gridCol w="292100">
                  <a:extLst>
                    <a:ext uri="{9D8B030D-6E8A-4147-A177-3AD203B41FA5}">
                      <a16:colId xmlns:a16="http://schemas.microsoft.com/office/drawing/2014/main" val="2557667469"/>
                    </a:ext>
                  </a:extLst>
                </a:gridCol>
                <a:gridCol w="292100">
                  <a:extLst>
                    <a:ext uri="{9D8B030D-6E8A-4147-A177-3AD203B41FA5}">
                      <a16:colId xmlns:a16="http://schemas.microsoft.com/office/drawing/2014/main" val="4232552313"/>
                    </a:ext>
                  </a:extLst>
                </a:gridCol>
                <a:gridCol w="292100">
                  <a:extLst>
                    <a:ext uri="{9D8B030D-6E8A-4147-A177-3AD203B41FA5}">
                      <a16:colId xmlns:a16="http://schemas.microsoft.com/office/drawing/2014/main" val="2265798171"/>
                    </a:ext>
                  </a:extLst>
                </a:gridCol>
                <a:gridCol w="292100">
                  <a:extLst>
                    <a:ext uri="{9D8B030D-6E8A-4147-A177-3AD203B41FA5}">
                      <a16:colId xmlns:a16="http://schemas.microsoft.com/office/drawing/2014/main" val="1079551685"/>
                    </a:ext>
                  </a:extLst>
                </a:gridCol>
                <a:gridCol w="292100">
                  <a:extLst>
                    <a:ext uri="{9D8B030D-6E8A-4147-A177-3AD203B41FA5}">
                      <a16:colId xmlns:a16="http://schemas.microsoft.com/office/drawing/2014/main" val="472709538"/>
                    </a:ext>
                  </a:extLst>
                </a:gridCol>
                <a:gridCol w="292100">
                  <a:extLst>
                    <a:ext uri="{9D8B030D-6E8A-4147-A177-3AD203B41FA5}">
                      <a16:colId xmlns:a16="http://schemas.microsoft.com/office/drawing/2014/main" val="1657547694"/>
                    </a:ext>
                  </a:extLst>
                </a:gridCol>
                <a:gridCol w="292100">
                  <a:extLst>
                    <a:ext uri="{9D8B030D-6E8A-4147-A177-3AD203B41FA5}">
                      <a16:colId xmlns:a16="http://schemas.microsoft.com/office/drawing/2014/main" val="14697872"/>
                    </a:ext>
                  </a:extLst>
                </a:gridCol>
                <a:gridCol w="292100">
                  <a:extLst>
                    <a:ext uri="{9D8B030D-6E8A-4147-A177-3AD203B41FA5}">
                      <a16:colId xmlns:a16="http://schemas.microsoft.com/office/drawing/2014/main" val="1139319702"/>
                    </a:ext>
                  </a:extLst>
                </a:gridCol>
                <a:gridCol w="292100">
                  <a:extLst>
                    <a:ext uri="{9D8B030D-6E8A-4147-A177-3AD203B41FA5}">
                      <a16:colId xmlns:a16="http://schemas.microsoft.com/office/drawing/2014/main" val="533430838"/>
                    </a:ext>
                  </a:extLst>
                </a:gridCol>
                <a:gridCol w="292100">
                  <a:extLst>
                    <a:ext uri="{9D8B030D-6E8A-4147-A177-3AD203B41FA5}">
                      <a16:colId xmlns:a16="http://schemas.microsoft.com/office/drawing/2014/main" val="257201829"/>
                    </a:ext>
                  </a:extLst>
                </a:gridCol>
                <a:gridCol w="292100">
                  <a:extLst>
                    <a:ext uri="{9D8B030D-6E8A-4147-A177-3AD203B41FA5}">
                      <a16:colId xmlns:a16="http://schemas.microsoft.com/office/drawing/2014/main" val="862698967"/>
                    </a:ext>
                  </a:extLst>
                </a:gridCol>
                <a:gridCol w="292100">
                  <a:extLst>
                    <a:ext uri="{9D8B030D-6E8A-4147-A177-3AD203B41FA5}">
                      <a16:colId xmlns:a16="http://schemas.microsoft.com/office/drawing/2014/main" val="3030114764"/>
                    </a:ext>
                  </a:extLst>
                </a:gridCol>
                <a:gridCol w="292100">
                  <a:extLst>
                    <a:ext uri="{9D8B030D-6E8A-4147-A177-3AD203B41FA5}">
                      <a16:colId xmlns:a16="http://schemas.microsoft.com/office/drawing/2014/main" val="527985491"/>
                    </a:ext>
                  </a:extLst>
                </a:gridCol>
                <a:gridCol w="292100">
                  <a:extLst>
                    <a:ext uri="{9D8B030D-6E8A-4147-A177-3AD203B41FA5}">
                      <a16:colId xmlns:a16="http://schemas.microsoft.com/office/drawing/2014/main" val="691690611"/>
                    </a:ext>
                  </a:extLst>
                </a:gridCol>
                <a:gridCol w="292100">
                  <a:extLst>
                    <a:ext uri="{9D8B030D-6E8A-4147-A177-3AD203B41FA5}">
                      <a16:colId xmlns:a16="http://schemas.microsoft.com/office/drawing/2014/main" val="3351315984"/>
                    </a:ext>
                  </a:extLst>
                </a:gridCol>
              </a:tblGrid>
              <a:tr h="203200">
                <a:tc gridSpan="8">
                  <a:txBody>
                    <a:bodyPr/>
                    <a:lstStyle/>
                    <a:p>
                      <a:pPr algn="ctr" fontAlgn="b"/>
                      <a:r>
                        <a:rPr lang="en-US" sz="3200" u="none" strike="noStrike" dirty="0">
                          <a:effectLst/>
                        </a:rPr>
                        <a:t>S</a:t>
                      </a:r>
                      <a:endParaRPr lang="en-US"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8">
                  <a:txBody>
                    <a:bodyPr/>
                    <a:lstStyle/>
                    <a:p>
                      <a:pPr algn="ctr" fontAlgn="b"/>
                      <a:r>
                        <a:rPr lang="en-US" sz="3200" u="none" strike="noStrike">
                          <a:effectLst/>
                        </a:rPr>
                        <a:t>S</a:t>
                      </a:r>
                      <a:endParaRPr lang="en-US"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8">
                  <a:txBody>
                    <a:bodyPr/>
                    <a:lstStyle/>
                    <a:p>
                      <a:pPr algn="ctr" fontAlgn="b"/>
                      <a:r>
                        <a:rPr lang="en-US" sz="3200" u="none" strike="noStrike">
                          <a:effectLst/>
                        </a:rPr>
                        <a:t>L</a:t>
                      </a:r>
                      <a:endParaRPr lang="en-US"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1875151042"/>
                  </a:ext>
                </a:extLst>
              </a:tr>
              <a:tr h="203200">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73312620"/>
                  </a:ext>
                </a:extLst>
              </a:tr>
              <a:tr h="203200">
                <a:tc gridSpan="6">
                  <a:txBody>
                    <a:bodyPr/>
                    <a:lstStyle/>
                    <a:p>
                      <a:pPr algn="ctr" fontAlgn="b"/>
                      <a:r>
                        <a:rPr lang="x-none" sz="3200" u="none" strike="noStrike">
                          <a:effectLst/>
                        </a:rPr>
                        <a:t>20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r>
                        <a:rPr lang="x-none" sz="3200" u="none" strike="noStrike">
                          <a:effectLst/>
                        </a:rPr>
                        <a:t>53</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r>
                        <a:rPr lang="x-none" sz="3200" u="none" strike="noStrike">
                          <a:effectLst/>
                        </a:rPr>
                        <a:t>13</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r>
                        <a:rPr lang="x-none" sz="3200" u="none" strike="noStrike">
                          <a:effectLst/>
                        </a:rPr>
                        <a:t>12</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299662963"/>
                  </a:ext>
                </a:extLst>
              </a:tr>
              <a:tr h="203200">
                <a:tc gridSpan="6">
                  <a:txBody>
                    <a:bodyPr/>
                    <a:lstStyle/>
                    <a:p>
                      <a:pPr algn="ctr" fontAlgn="b"/>
                      <a:r>
                        <a:rPr lang="en-US" sz="3200" u="none" strike="noStrike">
                          <a:effectLst/>
                        </a:rPr>
                        <a:t>U</a:t>
                      </a:r>
                      <a:endParaRPr lang="en-US"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r>
                        <a:rPr lang="en-US" sz="3200" u="none" strike="noStrike">
                          <a:effectLst/>
                        </a:rPr>
                        <a:t>N</a:t>
                      </a:r>
                      <a:endParaRPr lang="en-US"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r>
                        <a:rPr lang="en-US" sz="3200" u="none" strike="noStrike" dirty="0">
                          <a:effectLst/>
                        </a:rPr>
                        <a:t>M</a:t>
                      </a:r>
                      <a:endParaRPr lang="en-US"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1016342738"/>
                  </a:ext>
                </a:extLst>
              </a:tr>
            </a:tbl>
          </a:graphicData>
        </a:graphic>
      </p:graphicFrame>
      <p:graphicFrame>
        <p:nvGraphicFramePr>
          <p:cNvPr id="8" name="Table 7">
            <a:extLst>
              <a:ext uri="{FF2B5EF4-FFF2-40B4-BE49-F238E27FC236}">
                <a16:creationId xmlns:a16="http://schemas.microsoft.com/office/drawing/2014/main" id="{29C9A48A-5448-13C3-0221-27DA2204D7AE}"/>
              </a:ext>
            </a:extLst>
          </p:cNvPr>
          <p:cNvGraphicFramePr>
            <a:graphicFrameLocks noGrp="1"/>
          </p:cNvGraphicFramePr>
          <p:nvPr/>
        </p:nvGraphicFramePr>
        <p:xfrm>
          <a:off x="108720" y="979830"/>
          <a:ext cx="4895920" cy="5343525"/>
        </p:xfrm>
        <a:graphic>
          <a:graphicData uri="http://schemas.openxmlformats.org/drawingml/2006/table">
            <a:tbl>
              <a:tblPr>
                <a:tableStyleId>{5C22544A-7EE6-4342-B048-85BDC9FD1C3A}</a:tableStyleId>
              </a:tblPr>
              <a:tblGrid>
                <a:gridCol w="611990">
                  <a:extLst>
                    <a:ext uri="{9D8B030D-6E8A-4147-A177-3AD203B41FA5}">
                      <a16:colId xmlns:a16="http://schemas.microsoft.com/office/drawing/2014/main" val="355306755"/>
                    </a:ext>
                  </a:extLst>
                </a:gridCol>
                <a:gridCol w="611990">
                  <a:extLst>
                    <a:ext uri="{9D8B030D-6E8A-4147-A177-3AD203B41FA5}">
                      <a16:colId xmlns:a16="http://schemas.microsoft.com/office/drawing/2014/main" val="100345184"/>
                    </a:ext>
                  </a:extLst>
                </a:gridCol>
                <a:gridCol w="611990">
                  <a:extLst>
                    <a:ext uri="{9D8B030D-6E8A-4147-A177-3AD203B41FA5}">
                      <a16:colId xmlns:a16="http://schemas.microsoft.com/office/drawing/2014/main" val="1899362953"/>
                    </a:ext>
                  </a:extLst>
                </a:gridCol>
                <a:gridCol w="611990">
                  <a:extLst>
                    <a:ext uri="{9D8B030D-6E8A-4147-A177-3AD203B41FA5}">
                      <a16:colId xmlns:a16="http://schemas.microsoft.com/office/drawing/2014/main" val="3772688353"/>
                    </a:ext>
                  </a:extLst>
                </a:gridCol>
                <a:gridCol w="611990">
                  <a:extLst>
                    <a:ext uri="{9D8B030D-6E8A-4147-A177-3AD203B41FA5}">
                      <a16:colId xmlns:a16="http://schemas.microsoft.com/office/drawing/2014/main" val="2834476719"/>
                    </a:ext>
                  </a:extLst>
                </a:gridCol>
                <a:gridCol w="611990">
                  <a:extLst>
                    <a:ext uri="{9D8B030D-6E8A-4147-A177-3AD203B41FA5}">
                      <a16:colId xmlns:a16="http://schemas.microsoft.com/office/drawing/2014/main" val="2347232276"/>
                    </a:ext>
                  </a:extLst>
                </a:gridCol>
                <a:gridCol w="611990">
                  <a:extLst>
                    <a:ext uri="{9D8B030D-6E8A-4147-A177-3AD203B41FA5}">
                      <a16:colId xmlns:a16="http://schemas.microsoft.com/office/drawing/2014/main" val="824416407"/>
                    </a:ext>
                  </a:extLst>
                </a:gridCol>
                <a:gridCol w="611990">
                  <a:extLst>
                    <a:ext uri="{9D8B030D-6E8A-4147-A177-3AD203B41FA5}">
                      <a16:colId xmlns:a16="http://schemas.microsoft.com/office/drawing/2014/main" val="3550675826"/>
                    </a:ext>
                  </a:extLst>
                </a:gridCol>
              </a:tblGrid>
              <a:tr h="304373">
                <a:tc>
                  <a:txBody>
                    <a:bodyPr/>
                    <a:lstStyle/>
                    <a:p>
                      <a:pPr algn="ctr" fontAlgn="ctr"/>
                      <a:r>
                        <a:rPr lang="x-none" sz="2000" b="1" u="none" strike="noStrike">
                          <a:effectLst/>
                        </a:rPr>
                        <a:t>0</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A</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17</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R</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34</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err="1">
                          <a:effectLst/>
                        </a:rPr>
                        <a:t>i</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51</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z</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670686389"/>
                  </a:ext>
                </a:extLst>
              </a:tr>
              <a:tr h="304373">
                <a:tc>
                  <a:txBody>
                    <a:bodyPr/>
                    <a:lstStyle/>
                    <a:p>
                      <a:pPr algn="ctr" fontAlgn="ctr"/>
                      <a:r>
                        <a:rPr lang="x-none" sz="2000" b="1" u="none" strike="noStrike">
                          <a:effectLst/>
                        </a:rPr>
                        <a:t>1</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B</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18</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S</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35</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j</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52</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0</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36661830"/>
                  </a:ext>
                </a:extLst>
              </a:tr>
              <a:tr h="304373">
                <a:tc>
                  <a:txBody>
                    <a:bodyPr/>
                    <a:lstStyle/>
                    <a:p>
                      <a:pPr algn="ctr" fontAlgn="ctr"/>
                      <a:r>
                        <a:rPr lang="x-none" sz="2000" b="1" u="none" strike="noStrike">
                          <a:effectLst/>
                        </a:rPr>
                        <a:t>2</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C</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19</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T</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36</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k</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53</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1</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624894978"/>
                  </a:ext>
                </a:extLst>
              </a:tr>
              <a:tr h="304373">
                <a:tc>
                  <a:txBody>
                    <a:bodyPr/>
                    <a:lstStyle/>
                    <a:p>
                      <a:pPr algn="ctr" fontAlgn="ctr"/>
                      <a:r>
                        <a:rPr lang="x-none" sz="2000" b="1" u="none" strike="noStrike">
                          <a:effectLst/>
                        </a:rPr>
                        <a:t>3</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D</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20</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U</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dirty="0">
                          <a:effectLst/>
                        </a:rPr>
                        <a:t>37</a:t>
                      </a:r>
                      <a:endParaRPr lang="x-none" sz="2000" b="1" i="0" u="none" strike="noStrike" dirty="0">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l</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54</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2</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4059662108"/>
                  </a:ext>
                </a:extLst>
              </a:tr>
              <a:tr h="304373">
                <a:tc>
                  <a:txBody>
                    <a:bodyPr/>
                    <a:lstStyle/>
                    <a:p>
                      <a:pPr algn="ctr" fontAlgn="ctr"/>
                      <a:r>
                        <a:rPr lang="x-none" sz="2000" b="1" u="none" strike="noStrike">
                          <a:effectLst/>
                        </a:rPr>
                        <a:t>4</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E</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21</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V</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dirty="0">
                          <a:effectLst/>
                        </a:rPr>
                        <a:t>38</a:t>
                      </a:r>
                      <a:endParaRPr lang="x-none" sz="2000" b="1" i="0" u="none" strike="noStrike" dirty="0">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m</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55</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3</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801724453"/>
                  </a:ext>
                </a:extLst>
              </a:tr>
              <a:tr h="304373">
                <a:tc>
                  <a:txBody>
                    <a:bodyPr/>
                    <a:lstStyle/>
                    <a:p>
                      <a:pPr algn="ctr" fontAlgn="ctr"/>
                      <a:r>
                        <a:rPr lang="x-none" sz="2000" b="1" u="none" strike="noStrike">
                          <a:effectLst/>
                        </a:rPr>
                        <a:t>5</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F</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22</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W</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39</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n</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56</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4</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60145795"/>
                  </a:ext>
                </a:extLst>
              </a:tr>
              <a:tr h="304373">
                <a:tc>
                  <a:txBody>
                    <a:bodyPr/>
                    <a:lstStyle/>
                    <a:p>
                      <a:pPr algn="ctr" fontAlgn="ctr"/>
                      <a:r>
                        <a:rPr lang="x-none" sz="2000" b="1" u="none" strike="noStrike">
                          <a:effectLst/>
                        </a:rPr>
                        <a:t>6</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G</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23</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X</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40</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o</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57</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5</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142104420"/>
                  </a:ext>
                </a:extLst>
              </a:tr>
              <a:tr h="304373">
                <a:tc>
                  <a:txBody>
                    <a:bodyPr/>
                    <a:lstStyle/>
                    <a:p>
                      <a:pPr algn="ctr" fontAlgn="ctr"/>
                      <a:r>
                        <a:rPr lang="x-none" sz="2000" b="1" u="none" strike="noStrike">
                          <a:effectLst/>
                        </a:rPr>
                        <a:t>7</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H</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24</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Y</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41</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p</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58</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6</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763071599"/>
                  </a:ext>
                </a:extLst>
              </a:tr>
              <a:tr h="304373">
                <a:tc>
                  <a:txBody>
                    <a:bodyPr/>
                    <a:lstStyle/>
                    <a:p>
                      <a:pPr algn="ctr" fontAlgn="ctr"/>
                      <a:r>
                        <a:rPr lang="x-none" sz="2000" b="1" u="none" strike="noStrike">
                          <a:effectLst/>
                        </a:rPr>
                        <a:t>8</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I</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25</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Z</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42</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q</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59</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7</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793045102"/>
                  </a:ext>
                </a:extLst>
              </a:tr>
              <a:tr h="304373">
                <a:tc>
                  <a:txBody>
                    <a:bodyPr/>
                    <a:lstStyle/>
                    <a:p>
                      <a:pPr algn="ctr" fontAlgn="ctr"/>
                      <a:r>
                        <a:rPr lang="x-none" sz="2000" b="1" u="none" strike="noStrike">
                          <a:effectLst/>
                        </a:rPr>
                        <a:t>9</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J</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26</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a</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43</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r</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60</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8</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560367185"/>
                  </a:ext>
                </a:extLst>
              </a:tr>
              <a:tr h="304373">
                <a:tc>
                  <a:txBody>
                    <a:bodyPr/>
                    <a:lstStyle/>
                    <a:p>
                      <a:pPr algn="ctr" fontAlgn="ctr"/>
                      <a:r>
                        <a:rPr lang="x-none" sz="2000" b="1" u="none" strike="noStrike">
                          <a:effectLst/>
                        </a:rPr>
                        <a:t>10</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K</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27</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b</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44</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s</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61</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9</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4023445594"/>
                  </a:ext>
                </a:extLst>
              </a:tr>
              <a:tr h="304373">
                <a:tc>
                  <a:txBody>
                    <a:bodyPr/>
                    <a:lstStyle/>
                    <a:p>
                      <a:pPr algn="ctr" fontAlgn="ctr"/>
                      <a:r>
                        <a:rPr lang="x-none" sz="2000" b="1" u="none" strike="noStrike">
                          <a:effectLst/>
                        </a:rPr>
                        <a:t>11</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L</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28</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c</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45</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t</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62</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629820527"/>
                  </a:ext>
                </a:extLst>
              </a:tr>
              <a:tr h="304373">
                <a:tc>
                  <a:txBody>
                    <a:bodyPr/>
                    <a:lstStyle/>
                    <a:p>
                      <a:pPr algn="ctr" fontAlgn="ctr"/>
                      <a:r>
                        <a:rPr lang="x-none" sz="2000" b="1" u="none" strike="noStrike">
                          <a:effectLst/>
                        </a:rPr>
                        <a:t>12</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M</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29</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d</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46</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u</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63</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057774532"/>
                  </a:ext>
                </a:extLst>
              </a:tr>
              <a:tr h="304373">
                <a:tc>
                  <a:txBody>
                    <a:bodyPr/>
                    <a:lstStyle/>
                    <a:p>
                      <a:pPr algn="ctr" fontAlgn="ctr"/>
                      <a:r>
                        <a:rPr lang="x-none" sz="2000" b="1" u="none" strike="noStrike">
                          <a:effectLst/>
                        </a:rPr>
                        <a:t>13</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N</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30</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e</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47</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a:effectLst/>
                        </a:rPr>
                        <a:t>v</a:t>
                      </a:r>
                      <a:endParaRPr lang="en-US" sz="2000" b="1" i="0" u="none" strike="noStrike">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endParaRPr lang="x-none" sz="2000" b="1" i="0" u="none" strike="noStrike" dirty="0">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 </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439480688"/>
                  </a:ext>
                </a:extLst>
              </a:tr>
              <a:tr h="304373">
                <a:tc>
                  <a:txBody>
                    <a:bodyPr/>
                    <a:lstStyle/>
                    <a:p>
                      <a:pPr algn="ctr" fontAlgn="ctr"/>
                      <a:r>
                        <a:rPr lang="x-none" sz="2000" b="1" u="none" strike="noStrike">
                          <a:effectLst/>
                        </a:rPr>
                        <a:t>14</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O</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31</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f</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48</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a:effectLst/>
                        </a:rPr>
                        <a:t>w</a:t>
                      </a:r>
                      <a:endParaRPr lang="en-US" sz="2000" b="1" i="0" u="none" strike="noStrike">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endParaRPr lang="x-none" sz="2000" b="1" i="0" u="none" strike="noStrike" dirty="0">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 </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4005385164"/>
                  </a:ext>
                </a:extLst>
              </a:tr>
              <a:tr h="304373">
                <a:tc>
                  <a:txBody>
                    <a:bodyPr/>
                    <a:lstStyle/>
                    <a:p>
                      <a:pPr algn="ctr" fontAlgn="ctr"/>
                      <a:r>
                        <a:rPr lang="x-none" sz="2000" b="1" u="none" strike="noStrike">
                          <a:effectLst/>
                        </a:rPr>
                        <a:t>15</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P</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32</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g</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49</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a:effectLst/>
                        </a:rPr>
                        <a:t>x</a:t>
                      </a:r>
                      <a:endParaRPr lang="en-US" sz="2000" b="1" i="0" u="none" strike="noStrike">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endParaRPr lang="x-none" sz="2000" b="1" i="0" u="none" strike="noStrike" dirty="0">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 </a:t>
                      </a:r>
                      <a:endParaRPr lang="x-none"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484497033"/>
                  </a:ext>
                </a:extLst>
              </a:tr>
              <a:tr h="304373">
                <a:tc>
                  <a:txBody>
                    <a:bodyPr/>
                    <a:lstStyle/>
                    <a:p>
                      <a:pPr algn="ctr" fontAlgn="ctr"/>
                      <a:r>
                        <a:rPr lang="x-none" sz="2000" b="1" u="none" strike="noStrike">
                          <a:effectLst/>
                        </a:rPr>
                        <a:t>16</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solidFill>
                            <a:schemeClr val="tx1"/>
                          </a:solidFill>
                          <a:effectLst/>
                        </a:rPr>
                        <a:t>Q</a:t>
                      </a:r>
                      <a:endParaRPr lang="en-US" sz="2000" b="1" i="0" u="none" strike="noStrike" dirty="0">
                        <a:solidFill>
                          <a:schemeClr val="tx1"/>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33</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h</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r>
                        <a:rPr lang="x-none" sz="2000" b="1" u="none" strike="noStrike">
                          <a:effectLst/>
                        </a:rPr>
                        <a:t>50</a:t>
                      </a:r>
                      <a:endParaRPr lang="x-none" sz="2000" b="1" i="0" u="none" strike="noStrike">
                        <a:solidFill>
                          <a:srgbClr val="333333"/>
                        </a:solidFill>
                        <a:effectLst/>
                        <a:latin typeface="Helvetica Neue" panose="02000503000000020004" pitchFamily="2" charset="0"/>
                      </a:endParaRPr>
                    </a:p>
                  </a:txBody>
                  <a:tcPr marL="9525" marR="9525" marT="9525" marB="0" anchor="ctr"/>
                </a:tc>
                <a:tc>
                  <a:txBody>
                    <a:bodyPr/>
                    <a:lstStyle/>
                    <a:p>
                      <a:pPr algn="ctr" fontAlgn="ctr"/>
                      <a:r>
                        <a:rPr lang="en-US" sz="2000" b="1" u="none" strike="noStrike" dirty="0">
                          <a:effectLst/>
                        </a:rPr>
                        <a:t>y</a:t>
                      </a:r>
                      <a:endParaRPr lang="en-US" sz="2000" b="1" i="0" u="none" strike="noStrike" dirty="0">
                        <a:solidFill>
                          <a:srgbClr val="333333"/>
                        </a:solidFill>
                        <a:effectLst/>
                        <a:latin typeface="Helvetica Neue" panose="02000503000000020004" pitchFamily="2" charset="0"/>
                      </a:endParaRPr>
                    </a:p>
                  </a:txBody>
                  <a:tcPr marL="9525" marR="9525" marT="9525" marB="0" anchor="ctr">
                    <a:solidFill>
                      <a:schemeClr val="accent1">
                        <a:lumMod val="20000"/>
                        <a:lumOff val="80000"/>
                      </a:schemeClr>
                    </a:solidFill>
                  </a:tcPr>
                </a:tc>
                <a:tc>
                  <a:txBody>
                    <a:bodyPr/>
                    <a:lstStyle/>
                    <a:p>
                      <a:pPr algn="ctr" fontAlgn="ctr"/>
                      <a:endParaRPr lang="x-none" sz="2000" b="1" i="0" u="none" strike="noStrike" dirty="0">
                        <a:solidFill>
                          <a:srgbClr val="333333"/>
                        </a:solidFill>
                        <a:effectLst/>
                        <a:latin typeface="Helvetica Neue" panose="02000503000000020004" pitchFamily="2" charset="0"/>
                      </a:endParaRPr>
                    </a:p>
                  </a:txBody>
                  <a:tcPr marL="9525" marR="9525" marT="9525" marB="0" anchor="ctr"/>
                </a:tc>
                <a:tc>
                  <a:txBody>
                    <a:bodyPr/>
                    <a:lstStyle/>
                    <a:p>
                      <a:pPr algn="ctr" fontAlgn="ctr"/>
                      <a:r>
                        <a:rPr lang="x-none" sz="2000" b="1" u="none" strike="noStrike" dirty="0">
                          <a:effectLst/>
                        </a:rPr>
                        <a:t> </a:t>
                      </a:r>
                      <a:endParaRPr lang="x-none" sz="2000" b="1" i="0" u="none" strike="noStrike" dirty="0">
                        <a:solidFill>
                          <a:srgbClr val="000000"/>
                        </a:solidFill>
                        <a:effectLst/>
                        <a:latin typeface="Calibri" panose="020F0502020204030204" pitchFamily="34" charset="0"/>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427089955"/>
                  </a:ext>
                </a:extLst>
              </a:tr>
            </a:tbl>
          </a:graphicData>
        </a:graphic>
      </p:graphicFrame>
      <p:graphicFrame>
        <p:nvGraphicFramePr>
          <p:cNvPr id="11" name="Content Placeholder 5">
            <a:extLst>
              <a:ext uri="{FF2B5EF4-FFF2-40B4-BE49-F238E27FC236}">
                <a16:creationId xmlns:a16="http://schemas.microsoft.com/office/drawing/2014/main" id="{B158A740-D8D4-D5E0-BCE6-C7C67055ABE3}"/>
              </a:ext>
            </a:extLst>
          </p:cNvPr>
          <p:cNvGraphicFramePr>
            <a:graphicFrameLocks/>
          </p:cNvGraphicFramePr>
          <p:nvPr/>
        </p:nvGraphicFramePr>
        <p:xfrm>
          <a:off x="5116285" y="4236742"/>
          <a:ext cx="7010400" cy="1988820"/>
        </p:xfrm>
        <a:graphic>
          <a:graphicData uri="http://schemas.openxmlformats.org/drawingml/2006/table">
            <a:tbl>
              <a:tblPr>
                <a:tableStyleId>{5C22544A-7EE6-4342-B048-85BDC9FD1C3A}</a:tableStyleId>
              </a:tblPr>
              <a:tblGrid>
                <a:gridCol w="292100">
                  <a:extLst>
                    <a:ext uri="{9D8B030D-6E8A-4147-A177-3AD203B41FA5}">
                      <a16:colId xmlns:a16="http://schemas.microsoft.com/office/drawing/2014/main" val="1292798675"/>
                    </a:ext>
                  </a:extLst>
                </a:gridCol>
                <a:gridCol w="292100">
                  <a:extLst>
                    <a:ext uri="{9D8B030D-6E8A-4147-A177-3AD203B41FA5}">
                      <a16:colId xmlns:a16="http://schemas.microsoft.com/office/drawing/2014/main" val="575769842"/>
                    </a:ext>
                  </a:extLst>
                </a:gridCol>
                <a:gridCol w="292100">
                  <a:extLst>
                    <a:ext uri="{9D8B030D-6E8A-4147-A177-3AD203B41FA5}">
                      <a16:colId xmlns:a16="http://schemas.microsoft.com/office/drawing/2014/main" val="2872587609"/>
                    </a:ext>
                  </a:extLst>
                </a:gridCol>
                <a:gridCol w="292100">
                  <a:extLst>
                    <a:ext uri="{9D8B030D-6E8A-4147-A177-3AD203B41FA5}">
                      <a16:colId xmlns:a16="http://schemas.microsoft.com/office/drawing/2014/main" val="3099898765"/>
                    </a:ext>
                  </a:extLst>
                </a:gridCol>
                <a:gridCol w="292100">
                  <a:extLst>
                    <a:ext uri="{9D8B030D-6E8A-4147-A177-3AD203B41FA5}">
                      <a16:colId xmlns:a16="http://schemas.microsoft.com/office/drawing/2014/main" val="243005964"/>
                    </a:ext>
                  </a:extLst>
                </a:gridCol>
                <a:gridCol w="292100">
                  <a:extLst>
                    <a:ext uri="{9D8B030D-6E8A-4147-A177-3AD203B41FA5}">
                      <a16:colId xmlns:a16="http://schemas.microsoft.com/office/drawing/2014/main" val="1535582618"/>
                    </a:ext>
                  </a:extLst>
                </a:gridCol>
                <a:gridCol w="292100">
                  <a:extLst>
                    <a:ext uri="{9D8B030D-6E8A-4147-A177-3AD203B41FA5}">
                      <a16:colId xmlns:a16="http://schemas.microsoft.com/office/drawing/2014/main" val="2891713446"/>
                    </a:ext>
                  </a:extLst>
                </a:gridCol>
                <a:gridCol w="292100">
                  <a:extLst>
                    <a:ext uri="{9D8B030D-6E8A-4147-A177-3AD203B41FA5}">
                      <a16:colId xmlns:a16="http://schemas.microsoft.com/office/drawing/2014/main" val="2227874524"/>
                    </a:ext>
                  </a:extLst>
                </a:gridCol>
                <a:gridCol w="292100">
                  <a:extLst>
                    <a:ext uri="{9D8B030D-6E8A-4147-A177-3AD203B41FA5}">
                      <a16:colId xmlns:a16="http://schemas.microsoft.com/office/drawing/2014/main" val="3080555568"/>
                    </a:ext>
                  </a:extLst>
                </a:gridCol>
                <a:gridCol w="292100">
                  <a:extLst>
                    <a:ext uri="{9D8B030D-6E8A-4147-A177-3AD203B41FA5}">
                      <a16:colId xmlns:a16="http://schemas.microsoft.com/office/drawing/2014/main" val="2557667469"/>
                    </a:ext>
                  </a:extLst>
                </a:gridCol>
                <a:gridCol w="292100">
                  <a:extLst>
                    <a:ext uri="{9D8B030D-6E8A-4147-A177-3AD203B41FA5}">
                      <a16:colId xmlns:a16="http://schemas.microsoft.com/office/drawing/2014/main" val="4232552313"/>
                    </a:ext>
                  </a:extLst>
                </a:gridCol>
                <a:gridCol w="292100">
                  <a:extLst>
                    <a:ext uri="{9D8B030D-6E8A-4147-A177-3AD203B41FA5}">
                      <a16:colId xmlns:a16="http://schemas.microsoft.com/office/drawing/2014/main" val="2265798171"/>
                    </a:ext>
                  </a:extLst>
                </a:gridCol>
                <a:gridCol w="292100">
                  <a:extLst>
                    <a:ext uri="{9D8B030D-6E8A-4147-A177-3AD203B41FA5}">
                      <a16:colId xmlns:a16="http://schemas.microsoft.com/office/drawing/2014/main" val="1079551685"/>
                    </a:ext>
                  </a:extLst>
                </a:gridCol>
                <a:gridCol w="292100">
                  <a:extLst>
                    <a:ext uri="{9D8B030D-6E8A-4147-A177-3AD203B41FA5}">
                      <a16:colId xmlns:a16="http://schemas.microsoft.com/office/drawing/2014/main" val="472709538"/>
                    </a:ext>
                  </a:extLst>
                </a:gridCol>
                <a:gridCol w="292100">
                  <a:extLst>
                    <a:ext uri="{9D8B030D-6E8A-4147-A177-3AD203B41FA5}">
                      <a16:colId xmlns:a16="http://schemas.microsoft.com/office/drawing/2014/main" val="1657547694"/>
                    </a:ext>
                  </a:extLst>
                </a:gridCol>
                <a:gridCol w="292100">
                  <a:extLst>
                    <a:ext uri="{9D8B030D-6E8A-4147-A177-3AD203B41FA5}">
                      <a16:colId xmlns:a16="http://schemas.microsoft.com/office/drawing/2014/main" val="14697872"/>
                    </a:ext>
                  </a:extLst>
                </a:gridCol>
                <a:gridCol w="292100">
                  <a:extLst>
                    <a:ext uri="{9D8B030D-6E8A-4147-A177-3AD203B41FA5}">
                      <a16:colId xmlns:a16="http://schemas.microsoft.com/office/drawing/2014/main" val="1139319702"/>
                    </a:ext>
                  </a:extLst>
                </a:gridCol>
                <a:gridCol w="292100">
                  <a:extLst>
                    <a:ext uri="{9D8B030D-6E8A-4147-A177-3AD203B41FA5}">
                      <a16:colId xmlns:a16="http://schemas.microsoft.com/office/drawing/2014/main" val="533430838"/>
                    </a:ext>
                  </a:extLst>
                </a:gridCol>
                <a:gridCol w="292100">
                  <a:extLst>
                    <a:ext uri="{9D8B030D-6E8A-4147-A177-3AD203B41FA5}">
                      <a16:colId xmlns:a16="http://schemas.microsoft.com/office/drawing/2014/main" val="257201829"/>
                    </a:ext>
                  </a:extLst>
                </a:gridCol>
                <a:gridCol w="292100">
                  <a:extLst>
                    <a:ext uri="{9D8B030D-6E8A-4147-A177-3AD203B41FA5}">
                      <a16:colId xmlns:a16="http://schemas.microsoft.com/office/drawing/2014/main" val="862698967"/>
                    </a:ext>
                  </a:extLst>
                </a:gridCol>
                <a:gridCol w="292100">
                  <a:extLst>
                    <a:ext uri="{9D8B030D-6E8A-4147-A177-3AD203B41FA5}">
                      <a16:colId xmlns:a16="http://schemas.microsoft.com/office/drawing/2014/main" val="3030114764"/>
                    </a:ext>
                  </a:extLst>
                </a:gridCol>
                <a:gridCol w="292100">
                  <a:extLst>
                    <a:ext uri="{9D8B030D-6E8A-4147-A177-3AD203B41FA5}">
                      <a16:colId xmlns:a16="http://schemas.microsoft.com/office/drawing/2014/main" val="527985491"/>
                    </a:ext>
                  </a:extLst>
                </a:gridCol>
                <a:gridCol w="292100">
                  <a:extLst>
                    <a:ext uri="{9D8B030D-6E8A-4147-A177-3AD203B41FA5}">
                      <a16:colId xmlns:a16="http://schemas.microsoft.com/office/drawing/2014/main" val="691690611"/>
                    </a:ext>
                  </a:extLst>
                </a:gridCol>
                <a:gridCol w="292100">
                  <a:extLst>
                    <a:ext uri="{9D8B030D-6E8A-4147-A177-3AD203B41FA5}">
                      <a16:colId xmlns:a16="http://schemas.microsoft.com/office/drawing/2014/main" val="3351315984"/>
                    </a:ext>
                  </a:extLst>
                </a:gridCol>
              </a:tblGrid>
              <a:tr h="203200">
                <a:tc gridSpan="8">
                  <a:txBody>
                    <a:bodyPr/>
                    <a:lstStyle/>
                    <a:p>
                      <a:pPr algn="ctr" fontAlgn="b"/>
                      <a:r>
                        <a:rPr lang="en-US" sz="3200" u="none" strike="noStrike">
                          <a:effectLst/>
                        </a:rPr>
                        <a:t>S</a:t>
                      </a:r>
                      <a:endParaRPr lang="en-US"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8">
                  <a:txBody>
                    <a:bodyPr/>
                    <a:lstStyle/>
                    <a:p>
                      <a:pPr algn="ctr" fontAlgn="b"/>
                      <a:r>
                        <a:rPr lang="en-US" sz="3200" u="none" strike="noStrike">
                          <a:effectLst/>
                        </a:rPr>
                        <a:t>S</a:t>
                      </a:r>
                      <a:endParaRPr lang="en-US"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8">
                  <a:txBody>
                    <a:bodyPr/>
                    <a:lstStyle/>
                    <a:p>
                      <a:pPr algn="ctr" fontAlgn="b"/>
                      <a:endParaRPr lang="en-US"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1875151042"/>
                  </a:ext>
                </a:extLst>
              </a:tr>
              <a:tr h="203200">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dirty="0">
                          <a:effectLst/>
                        </a:rPr>
                        <a:t>0</a:t>
                      </a:r>
                      <a:endParaRPr lang="x-none"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dirty="0">
                          <a:effectLst/>
                        </a:rPr>
                        <a:t>0</a:t>
                      </a:r>
                      <a:endParaRPr lang="x-none"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dirty="0">
                          <a:effectLst/>
                        </a:rPr>
                        <a:t>0</a:t>
                      </a:r>
                      <a:endParaRPr lang="x-none"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US" altLang="zh-CN" sz="3200" u="none" strike="noStrike" dirty="0">
                          <a:effectLst/>
                        </a:rPr>
                        <a:t>0</a:t>
                      </a:r>
                      <a:endParaRPr lang="x-none"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en-US" altLang="zh-CN" sz="3200" u="none" strike="noStrike" dirty="0">
                          <a:effectLst/>
                        </a:rPr>
                        <a:t>0</a:t>
                      </a:r>
                      <a:endParaRPr lang="x-none"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dirty="0">
                          <a:effectLst/>
                        </a:rPr>
                        <a:t>0</a:t>
                      </a:r>
                      <a:endParaRPr lang="x-none"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a:txBody>
                    <a:bodyPr/>
                    <a:lstStyle/>
                    <a:p>
                      <a:pPr algn="r" fontAlgn="b"/>
                      <a:r>
                        <a:rPr lang="x-none" sz="3200" u="none" strike="noStrike">
                          <a:effectLst/>
                        </a:rPr>
                        <a:t>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73312620"/>
                  </a:ext>
                </a:extLst>
              </a:tr>
              <a:tr h="203200">
                <a:tc gridSpan="6">
                  <a:txBody>
                    <a:bodyPr/>
                    <a:lstStyle/>
                    <a:p>
                      <a:pPr algn="ctr" fontAlgn="b"/>
                      <a:r>
                        <a:rPr lang="x-none" sz="3200" u="none" strike="noStrike">
                          <a:effectLst/>
                        </a:rPr>
                        <a:t>20</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r>
                        <a:rPr lang="x-none" sz="3200" u="none" strike="noStrike">
                          <a:effectLst/>
                        </a:rPr>
                        <a:t>53</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r>
                        <a:rPr lang="x-none" sz="3200" u="none" strike="noStrike" dirty="0">
                          <a:effectLst/>
                        </a:rPr>
                        <a:t>1</a:t>
                      </a:r>
                      <a:r>
                        <a:rPr lang="en-US" altLang="zh-CN" sz="3200" u="none" strike="noStrike" dirty="0">
                          <a:effectLst/>
                        </a:rPr>
                        <a:t>2</a:t>
                      </a:r>
                      <a:endParaRPr lang="x-none"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endParaRPr lang="x-none"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299662963"/>
                  </a:ext>
                </a:extLst>
              </a:tr>
              <a:tr h="203200">
                <a:tc gridSpan="6">
                  <a:txBody>
                    <a:bodyPr/>
                    <a:lstStyle/>
                    <a:p>
                      <a:pPr algn="ctr" fontAlgn="b"/>
                      <a:r>
                        <a:rPr lang="en-US" sz="3200" u="none" strike="noStrike">
                          <a:effectLst/>
                        </a:rPr>
                        <a:t>U</a:t>
                      </a:r>
                      <a:endParaRPr lang="en-US"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r>
                        <a:rPr lang="x-none" sz="3200" u="none" strike="noStrike">
                          <a:effectLst/>
                        </a:rPr>
                        <a:t>1</a:t>
                      </a:r>
                      <a:endParaRPr lang="x-none" sz="3200" b="0" i="0" u="none" strike="noStrike">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r>
                        <a:rPr lang="en-US" altLang="zh-CN" sz="3200" b="0" i="0" u="none" strike="noStrike" dirty="0">
                          <a:solidFill>
                            <a:srgbClr val="000000"/>
                          </a:solidFill>
                          <a:effectLst/>
                          <a:latin typeface="Calibri" panose="020F0502020204030204" pitchFamily="34" charset="0"/>
                        </a:rPr>
                        <a:t>M</a:t>
                      </a:r>
                      <a:endParaRPr lang="en-US"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gridSpan="6">
                  <a:txBody>
                    <a:bodyPr/>
                    <a:lstStyle/>
                    <a:p>
                      <a:pPr algn="ctr" fontAlgn="b"/>
                      <a:r>
                        <a:rPr lang="en-US" altLang="zh-CN" sz="3200" b="0" i="0" u="none" strike="noStrike" dirty="0">
                          <a:solidFill>
                            <a:srgbClr val="000000"/>
                          </a:solidFill>
                          <a:effectLst/>
                          <a:latin typeface="Calibri" panose="020F0502020204030204" pitchFamily="34" charset="0"/>
                        </a:rPr>
                        <a:t>=</a:t>
                      </a:r>
                      <a:endParaRPr lang="en-US" sz="3200" b="0" i="0" u="none" strike="noStrike" dirty="0">
                        <a:solidFill>
                          <a:srgbClr val="000000"/>
                        </a:solidFill>
                        <a:effectLst/>
                        <a:latin typeface="Calibri" panose="020F0502020204030204" pitchFamily="34" charset="0"/>
                      </a:endParaRPr>
                    </a:p>
                  </a:txBody>
                  <a:tcPr marL="9525" marR="9525" marT="9525" marB="0" anchor="b">
                    <a:solidFill>
                      <a:schemeClr val="accent1">
                        <a:lumMod val="20000"/>
                        <a:lumOff val="80000"/>
                      </a:schemeClr>
                    </a:solidFill>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tc hMerge="1">
                  <a:txBody>
                    <a:bodyPr/>
                    <a:lstStyle/>
                    <a:p>
                      <a:endParaRPr lang="x-none"/>
                    </a:p>
                  </a:txBody>
                  <a:tcPr/>
                </a:tc>
                <a:extLst>
                  <a:ext uri="{0D108BD9-81ED-4DB2-BD59-A6C34878D82A}">
                    <a16:rowId xmlns:a16="http://schemas.microsoft.com/office/drawing/2014/main" val="1016342738"/>
                  </a:ext>
                </a:extLst>
              </a:tr>
            </a:tbl>
          </a:graphicData>
        </a:graphic>
      </p:graphicFrame>
      <p:sp>
        <p:nvSpPr>
          <p:cNvPr id="12" name="TextBox 11">
            <a:extLst>
              <a:ext uri="{FF2B5EF4-FFF2-40B4-BE49-F238E27FC236}">
                <a16:creationId xmlns:a16="http://schemas.microsoft.com/office/drawing/2014/main" id="{C171D0F0-8A95-C4FE-4B5A-46870BB0A882}"/>
              </a:ext>
            </a:extLst>
          </p:cNvPr>
          <p:cNvSpPr txBox="1"/>
          <p:nvPr/>
        </p:nvSpPr>
        <p:spPr>
          <a:xfrm>
            <a:off x="5618879" y="1169980"/>
            <a:ext cx="2119491" cy="461665"/>
          </a:xfrm>
          <a:prstGeom prst="rect">
            <a:avLst/>
          </a:prstGeom>
          <a:noFill/>
        </p:spPr>
        <p:txBody>
          <a:bodyPr wrap="none" rtlCol="0">
            <a:spAutoFit/>
          </a:bodyPr>
          <a:lstStyle/>
          <a:p>
            <a:r>
              <a:rPr lang="en-US" altLang="zh-CN" sz="2400" b="1" dirty="0">
                <a:latin typeface="+mn-ea"/>
              </a:rPr>
              <a:t>SSL</a:t>
            </a:r>
            <a:r>
              <a:rPr lang="en-US" altLang="zh-CN" sz="2400" b="1" dirty="0">
                <a:latin typeface="+mn-ea"/>
                <a:sym typeface="Wingdings" pitchFamily="2" charset="2"/>
              </a:rPr>
              <a:t> U1NM</a:t>
            </a:r>
            <a:endParaRPr lang="x-none" sz="2400" b="1" dirty="0">
              <a:latin typeface="+mn-ea"/>
            </a:endParaRPr>
          </a:p>
        </p:txBody>
      </p:sp>
      <p:sp>
        <p:nvSpPr>
          <p:cNvPr id="13" name="TextBox 12">
            <a:extLst>
              <a:ext uri="{FF2B5EF4-FFF2-40B4-BE49-F238E27FC236}">
                <a16:creationId xmlns:a16="http://schemas.microsoft.com/office/drawing/2014/main" id="{6F1F28C5-5815-E37B-2C24-255512772E29}"/>
              </a:ext>
            </a:extLst>
          </p:cNvPr>
          <p:cNvSpPr txBox="1"/>
          <p:nvPr/>
        </p:nvSpPr>
        <p:spPr>
          <a:xfrm>
            <a:off x="5606522" y="3805625"/>
            <a:ext cx="1891865" cy="461665"/>
          </a:xfrm>
          <a:prstGeom prst="rect">
            <a:avLst/>
          </a:prstGeom>
          <a:noFill/>
        </p:spPr>
        <p:txBody>
          <a:bodyPr wrap="none" rtlCol="0">
            <a:spAutoFit/>
          </a:bodyPr>
          <a:lstStyle/>
          <a:p>
            <a:r>
              <a:rPr lang="en-US" altLang="zh-CN" sz="2400" b="1" dirty="0">
                <a:latin typeface="+mn-ea"/>
              </a:rPr>
              <a:t>SS</a:t>
            </a:r>
            <a:r>
              <a:rPr lang="en-US" altLang="zh-CN" sz="2400" b="1" dirty="0">
                <a:latin typeface="+mn-ea"/>
                <a:sym typeface="Wingdings" pitchFamily="2" charset="2"/>
              </a:rPr>
              <a:t> U1M=</a:t>
            </a:r>
            <a:endParaRPr lang="x-none" sz="2400" b="1" dirty="0">
              <a:latin typeface="+mn-ea"/>
            </a:endParaRPr>
          </a:p>
        </p:txBody>
      </p:sp>
      <p:sp>
        <p:nvSpPr>
          <p:cNvPr id="3" name="灯片编号占位符 2">
            <a:extLst>
              <a:ext uri="{FF2B5EF4-FFF2-40B4-BE49-F238E27FC236}">
                <a16:creationId xmlns:a16="http://schemas.microsoft.com/office/drawing/2014/main" id="{50DAF01D-1D1B-3644-A80E-BB50738A2553}"/>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19</a:t>
            </a:fld>
            <a:endParaRPr lang="en-US" altLang="zh-CN" dirty="0"/>
          </a:p>
        </p:txBody>
      </p:sp>
    </p:spTree>
    <p:extLst>
      <p:ext uri="{BB962C8B-B14F-4D97-AF65-F5344CB8AC3E}">
        <p14:creationId xmlns:p14="http://schemas.microsoft.com/office/powerpoint/2010/main" val="3759004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B6ADB-F44F-74A3-FCC7-B027EF7A973D}"/>
              </a:ext>
            </a:extLst>
          </p:cNvPr>
          <p:cNvSpPr>
            <a:spLocks noGrp="1"/>
          </p:cNvSpPr>
          <p:nvPr>
            <p:ph type="title"/>
          </p:nvPr>
        </p:nvSpPr>
        <p:spPr/>
        <p:txBody>
          <a:bodyPr/>
          <a:lstStyle/>
          <a:p>
            <a:r>
              <a:rPr lang="zh-CN" altLang="en-US" dirty="0">
                <a:latin typeface="+mj-ea"/>
              </a:rPr>
              <a:t>在</a:t>
            </a:r>
            <a:r>
              <a:rPr lang="en-US" altLang="zh-CN" dirty="0">
                <a:latin typeface="+mj-ea"/>
              </a:rPr>
              <a:t>Kali</a:t>
            </a:r>
            <a:r>
              <a:rPr lang="zh-CN" altLang="en-US" dirty="0">
                <a:latin typeface="+mj-ea"/>
              </a:rPr>
              <a:t>中运行</a:t>
            </a:r>
            <a:r>
              <a:rPr lang="en-US" altLang="zh-CN" dirty="0">
                <a:latin typeface="+mj-ea"/>
              </a:rPr>
              <a:t>Python IDLE</a:t>
            </a:r>
            <a:endParaRPr lang="zh-CN" altLang="en-US" dirty="0">
              <a:latin typeface="+mj-ea"/>
            </a:endParaRPr>
          </a:p>
        </p:txBody>
      </p:sp>
      <p:sp>
        <p:nvSpPr>
          <p:cNvPr id="3" name="内容占位符 2">
            <a:extLst>
              <a:ext uri="{FF2B5EF4-FFF2-40B4-BE49-F238E27FC236}">
                <a16:creationId xmlns:a16="http://schemas.microsoft.com/office/drawing/2014/main" id="{FD5B6001-4982-D650-EEA3-E75203243D3D}"/>
              </a:ext>
            </a:extLst>
          </p:cNvPr>
          <p:cNvSpPr>
            <a:spLocks noGrp="1"/>
          </p:cNvSpPr>
          <p:nvPr>
            <p:ph idx="1"/>
          </p:nvPr>
        </p:nvSpPr>
        <p:spPr/>
        <p:txBody>
          <a:bodyPr/>
          <a:lstStyle/>
          <a:p>
            <a:r>
              <a:rPr lang="zh-CN" altLang="en-US" dirty="0"/>
              <a:t>在</a:t>
            </a:r>
            <a:r>
              <a:rPr lang="en-US" altLang="zh-CN" dirty="0"/>
              <a:t>Kali</a:t>
            </a:r>
            <a:r>
              <a:rPr lang="zh-CN" altLang="en-US" dirty="0"/>
              <a:t>中运行</a:t>
            </a:r>
            <a:r>
              <a:rPr lang="en-US" altLang="zh-CN" dirty="0"/>
              <a:t>Python</a:t>
            </a:r>
            <a:r>
              <a:rPr lang="zh-CN" altLang="en-US" dirty="0"/>
              <a:t>，既可以编辑成脚本文件，也可以在</a:t>
            </a:r>
            <a:r>
              <a:rPr lang="en-US" altLang="zh-CN" dirty="0"/>
              <a:t>Python</a:t>
            </a:r>
            <a:r>
              <a:rPr lang="zh-CN" altLang="en-US" dirty="0"/>
              <a:t>自带的开发环境</a:t>
            </a:r>
            <a:r>
              <a:rPr lang="en-US" altLang="zh-CN" dirty="0"/>
              <a:t>IDLE</a:t>
            </a:r>
            <a:r>
              <a:rPr lang="zh-CN" altLang="en-US" dirty="0"/>
              <a:t>里交互式执行命令。</a:t>
            </a:r>
          </a:p>
          <a:p>
            <a:r>
              <a:rPr lang="zh-CN" altLang="en-US" dirty="0"/>
              <a:t>一般会使用</a:t>
            </a:r>
            <a:r>
              <a:rPr lang="en-US" altLang="zh-CN" dirty="0"/>
              <a:t>IDLE</a:t>
            </a:r>
            <a:r>
              <a:rPr lang="zh-CN" altLang="en-US" dirty="0"/>
              <a:t>进行测试，编写脚本批量执行。</a:t>
            </a:r>
            <a:endParaRPr lang="en-US" altLang="zh-CN" dirty="0"/>
          </a:p>
          <a:p>
            <a:r>
              <a:rPr lang="zh-CN" altLang="en-US" dirty="0"/>
              <a:t>执行</a:t>
            </a:r>
            <a:r>
              <a:rPr lang="en-US" altLang="zh-CN" dirty="0"/>
              <a:t>python3</a:t>
            </a:r>
            <a:r>
              <a:rPr lang="zh-CN" altLang="en-US" dirty="0"/>
              <a:t>命令进入</a:t>
            </a:r>
            <a:r>
              <a:rPr lang="en-US" altLang="zh-CN" dirty="0"/>
              <a:t>IDLE</a:t>
            </a:r>
            <a:r>
              <a:rPr lang="zh-CN" altLang="en-US" dirty="0"/>
              <a:t>交互模式。</a:t>
            </a:r>
          </a:p>
          <a:p>
            <a:r>
              <a:rPr lang="zh-CN" altLang="en-US" dirty="0"/>
              <a:t>执行</a:t>
            </a:r>
            <a:r>
              <a:rPr lang="en-US" altLang="zh-CN" dirty="0"/>
              <a:t>exit()</a:t>
            </a:r>
            <a:r>
              <a:rPr lang="zh-CN" altLang="en-US" dirty="0"/>
              <a:t>命令退出</a:t>
            </a:r>
            <a:r>
              <a:rPr lang="en-US" altLang="zh-CN" dirty="0"/>
              <a:t>IDLE</a:t>
            </a:r>
            <a:r>
              <a:rPr lang="zh-CN" altLang="en-US" dirty="0"/>
              <a:t>。</a:t>
            </a:r>
            <a:endParaRPr lang="en-US" altLang="zh-CN" dirty="0"/>
          </a:p>
          <a:p>
            <a:endParaRPr lang="zh-CN" altLang="en-US" dirty="0"/>
          </a:p>
        </p:txBody>
      </p:sp>
      <p:sp>
        <p:nvSpPr>
          <p:cNvPr id="4" name="灯片编号占位符 3">
            <a:extLst>
              <a:ext uri="{FF2B5EF4-FFF2-40B4-BE49-F238E27FC236}">
                <a16:creationId xmlns:a16="http://schemas.microsoft.com/office/drawing/2014/main" id="{9F499104-0A80-D9EE-3A33-7E133A60530D}"/>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2</a:t>
            </a:fld>
            <a:endParaRPr lang="en-US" altLang="zh-CN" dirty="0"/>
          </a:p>
        </p:txBody>
      </p:sp>
      <p:pic>
        <p:nvPicPr>
          <p:cNvPr id="8" name="图片 7">
            <a:extLst>
              <a:ext uri="{FF2B5EF4-FFF2-40B4-BE49-F238E27FC236}">
                <a16:creationId xmlns:a16="http://schemas.microsoft.com/office/drawing/2014/main" id="{8B7204A9-C9A0-1BE6-40E9-D8949C96D508}"/>
              </a:ext>
            </a:extLst>
          </p:cNvPr>
          <p:cNvPicPr>
            <a:picLocks noChangeAspect="1"/>
          </p:cNvPicPr>
          <p:nvPr/>
        </p:nvPicPr>
        <p:blipFill>
          <a:blip r:embed="rId3"/>
          <a:stretch>
            <a:fillRect/>
          </a:stretch>
        </p:blipFill>
        <p:spPr>
          <a:xfrm>
            <a:off x="157733" y="3694111"/>
            <a:ext cx="11876534" cy="1897796"/>
          </a:xfrm>
          <a:prstGeom prst="rect">
            <a:avLst/>
          </a:prstGeom>
        </p:spPr>
      </p:pic>
    </p:spTree>
    <p:extLst>
      <p:ext uri="{BB962C8B-B14F-4D97-AF65-F5344CB8AC3E}">
        <p14:creationId xmlns:p14="http://schemas.microsoft.com/office/powerpoint/2010/main" val="1900771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A33C4-75BA-3F88-F655-3C3AB772921F}"/>
              </a:ext>
            </a:extLst>
          </p:cNvPr>
          <p:cNvSpPr>
            <a:spLocks noGrp="1"/>
          </p:cNvSpPr>
          <p:nvPr>
            <p:ph type="title"/>
          </p:nvPr>
        </p:nvSpPr>
        <p:spPr/>
        <p:txBody>
          <a:bodyPr/>
          <a:lstStyle/>
          <a:p>
            <a:r>
              <a:rPr lang="en-US" altLang="zh-CN" dirty="0"/>
              <a:t>Kali</a:t>
            </a:r>
            <a:r>
              <a:rPr lang="zh-CN" altLang="en-US" dirty="0"/>
              <a:t>中实现</a:t>
            </a:r>
            <a:r>
              <a:rPr lang="en-US" altLang="zh-CN" dirty="0"/>
              <a:t>Base64</a:t>
            </a:r>
            <a:r>
              <a:rPr lang="zh-CN" altLang="en-US" dirty="0"/>
              <a:t>编码</a:t>
            </a:r>
          </a:p>
        </p:txBody>
      </p:sp>
      <p:sp>
        <p:nvSpPr>
          <p:cNvPr id="3" name="内容占位符 2">
            <a:extLst>
              <a:ext uri="{FF2B5EF4-FFF2-40B4-BE49-F238E27FC236}">
                <a16:creationId xmlns:a16="http://schemas.microsoft.com/office/drawing/2014/main" id="{3AC753DE-7E57-C965-D340-F7EF9791493D}"/>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DA13C42-7AAD-BFEE-AED9-90F4F16C94A6}"/>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20</a:t>
            </a:fld>
            <a:endParaRPr lang="en-US" altLang="zh-CN"/>
          </a:p>
        </p:txBody>
      </p:sp>
      <p:pic>
        <p:nvPicPr>
          <p:cNvPr id="6" name="图片 5">
            <a:extLst>
              <a:ext uri="{FF2B5EF4-FFF2-40B4-BE49-F238E27FC236}">
                <a16:creationId xmlns:a16="http://schemas.microsoft.com/office/drawing/2014/main" id="{A216A750-94B8-42BD-576D-D0040EF27D7C}"/>
              </a:ext>
            </a:extLst>
          </p:cNvPr>
          <p:cNvPicPr>
            <a:picLocks noChangeAspect="1"/>
          </p:cNvPicPr>
          <p:nvPr/>
        </p:nvPicPr>
        <p:blipFill>
          <a:blip r:embed="rId3"/>
          <a:stretch>
            <a:fillRect/>
          </a:stretch>
        </p:blipFill>
        <p:spPr>
          <a:xfrm>
            <a:off x="551291" y="1045780"/>
            <a:ext cx="4421762" cy="2450920"/>
          </a:xfrm>
          <a:prstGeom prst="rect">
            <a:avLst/>
          </a:prstGeom>
        </p:spPr>
      </p:pic>
      <p:pic>
        <p:nvPicPr>
          <p:cNvPr id="8" name="图片 7">
            <a:extLst>
              <a:ext uri="{FF2B5EF4-FFF2-40B4-BE49-F238E27FC236}">
                <a16:creationId xmlns:a16="http://schemas.microsoft.com/office/drawing/2014/main" id="{3D98BE96-43D2-BDAE-3A1F-628170B7D673}"/>
              </a:ext>
            </a:extLst>
          </p:cNvPr>
          <p:cNvPicPr>
            <a:picLocks noChangeAspect="1"/>
          </p:cNvPicPr>
          <p:nvPr/>
        </p:nvPicPr>
        <p:blipFill>
          <a:blip r:embed="rId4"/>
          <a:stretch>
            <a:fillRect/>
          </a:stretch>
        </p:blipFill>
        <p:spPr>
          <a:xfrm>
            <a:off x="5274497" y="1045781"/>
            <a:ext cx="5115507" cy="2450919"/>
          </a:xfrm>
          <a:prstGeom prst="rect">
            <a:avLst/>
          </a:prstGeom>
        </p:spPr>
      </p:pic>
      <p:pic>
        <p:nvPicPr>
          <p:cNvPr id="10" name="图片 9">
            <a:extLst>
              <a:ext uri="{FF2B5EF4-FFF2-40B4-BE49-F238E27FC236}">
                <a16:creationId xmlns:a16="http://schemas.microsoft.com/office/drawing/2014/main" id="{E0945007-DC6E-CD2E-4868-9329DDF1A32B}"/>
              </a:ext>
            </a:extLst>
          </p:cNvPr>
          <p:cNvPicPr>
            <a:picLocks noChangeAspect="1"/>
          </p:cNvPicPr>
          <p:nvPr/>
        </p:nvPicPr>
        <p:blipFill>
          <a:blip r:embed="rId5"/>
          <a:stretch>
            <a:fillRect/>
          </a:stretch>
        </p:blipFill>
        <p:spPr>
          <a:xfrm>
            <a:off x="520147" y="3622632"/>
            <a:ext cx="5246311" cy="2856769"/>
          </a:xfrm>
          <a:prstGeom prst="rect">
            <a:avLst/>
          </a:prstGeom>
        </p:spPr>
      </p:pic>
    </p:spTree>
    <p:extLst>
      <p:ext uri="{BB962C8B-B14F-4D97-AF65-F5344CB8AC3E}">
        <p14:creationId xmlns:p14="http://schemas.microsoft.com/office/powerpoint/2010/main" val="2812782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3809F2-CA53-F8AE-2FF2-8D1201A1020A}"/>
              </a:ext>
            </a:extLst>
          </p:cNvPr>
          <p:cNvSpPr>
            <a:spLocks noGrp="1"/>
          </p:cNvSpPr>
          <p:nvPr>
            <p:ph type="title"/>
          </p:nvPr>
        </p:nvSpPr>
        <p:spPr/>
        <p:txBody>
          <a:bodyPr/>
          <a:lstStyle/>
          <a:p>
            <a:r>
              <a:rPr lang="zh-CN" altLang="en-US" dirty="0"/>
              <a:t>编码</a:t>
            </a:r>
            <a:r>
              <a:rPr lang="en-US" altLang="zh-CN" dirty="0"/>
              <a:t>vs</a:t>
            </a:r>
            <a:r>
              <a:rPr lang="zh-CN" altLang="en-US" dirty="0"/>
              <a:t>密码</a:t>
            </a:r>
          </a:p>
        </p:txBody>
      </p:sp>
      <p:sp>
        <p:nvSpPr>
          <p:cNvPr id="3" name="内容占位符 2">
            <a:extLst>
              <a:ext uri="{FF2B5EF4-FFF2-40B4-BE49-F238E27FC236}">
                <a16:creationId xmlns:a16="http://schemas.microsoft.com/office/drawing/2014/main" id="{2B99623D-FFCB-981F-0D4D-1AB9B06863B5}"/>
              </a:ext>
            </a:extLst>
          </p:cNvPr>
          <p:cNvSpPr>
            <a:spLocks noGrp="1"/>
          </p:cNvSpPr>
          <p:nvPr>
            <p:ph idx="1"/>
          </p:nvPr>
        </p:nvSpPr>
        <p:spPr/>
        <p:txBody>
          <a:bodyPr/>
          <a:lstStyle/>
          <a:p>
            <a:r>
              <a:rPr lang="zh-CN" altLang="en-US" dirty="0"/>
              <a:t>编码：</a:t>
            </a:r>
            <a:endParaRPr lang="en-US" altLang="zh-CN" dirty="0"/>
          </a:p>
          <a:p>
            <a:pPr lvl="1"/>
            <a:r>
              <a:rPr lang="zh-CN" altLang="en-US" sz="2800" dirty="0"/>
              <a:t>字符转换为二进制数，例如</a:t>
            </a:r>
            <a:r>
              <a:rPr lang="en-US" altLang="zh-CN" sz="2800" dirty="0"/>
              <a:t>ASCII</a:t>
            </a:r>
            <a:r>
              <a:rPr lang="zh-CN" altLang="en-US" sz="2800" dirty="0"/>
              <a:t>、</a:t>
            </a:r>
            <a:r>
              <a:rPr lang="en-US" altLang="zh-CN" sz="2800" dirty="0"/>
              <a:t>Unicode </a:t>
            </a:r>
            <a:r>
              <a:rPr lang="zh-CN" altLang="en-US" sz="2800" dirty="0"/>
              <a:t>。</a:t>
            </a:r>
            <a:endParaRPr lang="en-US" altLang="zh-CN" sz="2800" dirty="0"/>
          </a:p>
          <a:p>
            <a:pPr lvl="1"/>
            <a:r>
              <a:rPr lang="zh-CN" altLang="en-US" sz="2800" dirty="0"/>
              <a:t>二进制数转换为字符，例如</a:t>
            </a:r>
            <a:r>
              <a:rPr lang="en-US" altLang="zh-CN" sz="2800" dirty="0"/>
              <a:t>Base64</a:t>
            </a:r>
            <a:r>
              <a:rPr lang="zh-CN" altLang="en-US" sz="2800" dirty="0"/>
              <a:t>，以便于计算机处理或在网络中传输。</a:t>
            </a:r>
          </a:p>
          <a:p>
            <a:r>
              <a:rPr lang="zh-CN" altLang="en-US" dirty="0"/>
              <a:t>密码的历史比编码古老很多，例如凯撒密码。主要是用于实现机密性、完整性。</a:t>
            </a:r>
          </a:p>
        </p:txBody>
      </p:sp>
      <p:sp>
        <p:nvSpPr>
          <p:cNvPr id="4" name="灯片编号占位符 3">
            <a:extLst>
              <a:ext uri="{FF2B5EF4-FFF2-40B4-BE49-F238E27FC236}">
                <a16:creationId xmlns:a16="http://schemas.microsoft.com/office/drawing/2014/main" id="{FA26286A-D548-B7F3-48EF-111289744B06}"/>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21</a:t>
            </a:fld>
            <a:endParaRPr lang="en-US" altLang="zh-CN"/>
          </a:p>
        </p:txBody>
      </p:sp>
    </p:spTree>
    <p:extLst>
      <p:ext uri="{BB962C8B-B14F-4D97-AF65-F5344CB8AC3E}">
        <p14:creationId xmlns:p14="http://schemas.microsoft.com/office/powerpoint/2010/main" val="21626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E250D-7B46-A657-A1B6-2D94596CF0B1}"/>
              </a:ext>
            </a:extLst>
          </p:cNvPr>
          <p:cNvSpPr>
            <a:spLocks noGrp="1"/>
          </p:cNvSpPr>
          <p:nvPr>
            <p:ph type="title"/>
          </p:nvPr>
        </p:nvSpPr>
        <p:spPr/>
        <p:txBody>
          <a:bodyPr/>
          <a:lstStyle/>
          <a:p>
            <a:r>
              <a:rPr lang="zh-CN" altLang="en-US" dirty="0"/>
              <a:t>古典密码</a:t>
            </a:r>
            <a:r>
              <a:rPr lang="en-US" altLang="zh-CN" dirty="0"/>
              <a:t>vs</a:t>
            </a:r>
            <a:r>
              <a:rPr lang="zh-CN" altLang="en-US" dirty="0"/>
              <a:t>现代密码</a:t>
            </a:r>
          </a:p>
        </p:txBody>
      </p:sp>
      <p:sp>
        <p:nvSpPr>
          <p:cNvPr id="3" name="内容占位符 2">
            <a:extLst>
              <a:ext uri="{FF2B5EF4-FFF2-40B4-BE49-F238E27FC236}">
                <a16:creationId xmlns:a16="http://schemas.microsoft.com/office/drawing/2014/main" id="{1E56F310-A484-17ED-04BF-4C3AE8D0D668}"/>
              </a:ext>
            </a:extLst>
          </p:cNvPr>
          <p:cNvSpPr>
            <a:spLocks noGrp="1"/>
          </p:cNvSpPr>
          <p:nvPr>
            <p:ph idx="1"/>
          </p:nvPr>
        </p:nvSpPr>
        <p:spPr/>
        <p:txBody>
          <a:bodyPr/>
          <a:lstStyle/>
          <a:p>
            <a:r>
              <a:rPr lang="zh-CN" altLang="en-US" dirty="0"/>
              <a:t>古典密码：替代、置换</a:t>
            </a:r>
            <a:endParaRPr lang="en-US" altLang="zh-CN" dirty="0"/>
          </a:p>
          <a:p>
            <a:r>
              <a:rPr lang="zh-CN" altLang="en-US" dirty="0"/>
              <a:t>现代密码：数学算法</a:t>
            </a:r>
          </a:p>
        </p:txBody>
      </p:sp>
      <p:sp>
        <p:nvSpPr>
          <p:cNvPr id="4" name="灯片编号占位符 3">
            <a:extLst>
              <a:ext uri="{FF2B5EF4-FFF2-40B4-BE49-F238E27FC236}">
                <a16:creationId xmlns:a16="http://schemas.microsoft.com/office/drawing/2014/main" id="{8C0F0B7F-1CB6-5006-4282-EC700EA7F541}"/>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22</a:t>
            </a:fld>
            <a:endParaRPr lang="en-US" altLang="zh-CN"/>
          </a:p>
        </p:txBody>
      </p:sp>
    </p:spTree>
    <p:extLst>
      <p:ext uri="{BB962C8B-B14F-4D97-AF65-F5344CB8AC3E}">
        <p14:creationId xmlns:p14="http://schemas.microsoft.com/office/powerpoint/2010/main" val="1867617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A861C-666E-F9FE-CF02-515DA7BE6237}"/>
              </a:ext>
            </a:extLst>
          </p:cNvPr>
          <p:cNvSpPr>
            <a:spLocks noGrp="1"/>
          </p:cNvSpPr>
          <p:nvPr>
            <p:ph type="title"/>
          </p:nvPr>
        </p:nvSpPr>
        <p:spPr/>
        <p:txBody>
          <a:bodyPr/>
          <a:lstStyle/>
          <a:p>
            <a:r>
              <a:rPr lang="zh-CN" altLang="en-US" dirty="0"/>
              <a:t>摩斯电码</a:t>
            </a:r>
          </a:p>
        </p:txBody>
      </p:sp>
      <p:sp>
        <p:nvSpPr>
          <p:cNvPr id="3" name="内容占位符 2">
            <a:extLst>
              <a:ext uri="{FF2B5EF4-FFF2-40B4-BE49-F238E27FC236}">
                <a16:creationId xmlns:a16="http://schemas.microsoft.com/office/drawing/2014/main" id="{337B1887-5825-DAF7-51D1-0DDFAC1E2ADF}"/>
              </a:ext>
            </a:extLst>
          </p:cNvPr>
          <p:cNvSpPr>
            <a:spLocks noGrp="1"/>
          </p:cNvSpPr>
          <p:nvPr>
            <p:ph idx="1"/>
          </p:nvPr>
        </p:nvSpPr>
        <p:spPr>
          <a:xfrm>
            <a:off x="551292" y="1045780"/>
            <a:ext cx="5310665" cy="5479565"/>
          </a:xfrm>
        </p:spPr>
        <p:txBody>
          <a:bodyPr/>
          <a:lstStyle/>
          <a:p>
            <a:r>
              <a:rPr lang="en-US" altLang="zh-CN" dirty="0"/>
              <a:t>“.”</a:t>
            </a:r>
            <a:r>
              <a:rPr lang="zh-CN" altLang="en-US" dirty="0"/>
              <a:t> </a:t>
            </a:r>
            <a:r>
              <a:rPr lang="en-US" altLang="zh-CN" dirty="0"/>
              <a:t>“-”</a:t>
            </a:r>
            <a:r>
              <a:rPr lang="zh-CN" altLang="en-US" dirty="0"/>
              <a:t>两种符号的不同组合表示英文字母和数字。</a:t>
            </a:r>
          </a:p>
          <a:p>
            <a:r>
              <a:rPr lang="zh-CN" altLang="en-US" dirty="0"/>
              <a:t>一种早期的数字化通信形式，主要目的为了通信而非加密。</a:t>
            </a:r>
          </a:p>
          <a:p>
            <a:endParaRPr lang="zh-CN" altLang="en-US" dirty="0"/>
          </a:p>
        </p:txBody>
      </p:sp>
      <p:sp>
        <p:nvSpPr>
          <p:cNvPr id="4" name="灯片编号占位符 3">
            <a:extLst>
              <a:ext uri="{FF2B5EF4-FFF2-40B4-BE49-F238E27FC236}">
                <a16:creationId xmlns:a16="http://schemas.microsoft.com/office/drawing/2014/main" id="{0E5E923C-E4EB-D090-C9C8-0557E1DAFCFB}"/>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23</a:t>
            </a:fld>
            <a:endParaRPr lang="en-US" altLang="zh-CN"/>
          </a:p>
        </p:txBody>
      </p:sp>
      <p:pic>
        <p:nvPicPr>
          <p:cNvPr id="2050" name="Picture 2">
            <a:extLst>
              <a:ext uri="{FF2B5EF4-FFF2-40B4-BE49-F238E27FC236}">
                <a16:creationId xmlns:a16="http://schemas.microsoft.com/office/drawing/2014/main" id="{BA6D3BEA-A776-754A-4C03-238D929A3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285" y="405035"/>
            <a:ext cx="6019980" cy="5775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406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C272B-3127-BF80-6048-93DFBB839B20}"/>
              </a:ext>
            </a:extLst>
          </p:cNvPr>
          <p:cNvSpPr>
            <a:spLocks noGrp="1"/>
          </p:cNvSpPr>
          <p:nvPr>
            <p:ph type="title"/>
          </p:nvPr>
        </p:nvSpPr>
        <p:spPr/>
        <p:txBody>
          <a:bodyPr/>
          <a:lstStyle/>
          <a:p>
            <a:r>
              <a:rPr lang="nb-NO" altLang="zh-CN" dirty="0"/>
              <a:t>maketrans()</a:t>
            </a:r>
            <a:r>
              <a:rPr lang="zh-CN" altLang="nb-NO" dirty="0"/>
              <a:t>和</a:t>
            </a:r>
            <a:r>
              <a:rPr lang="nb-NO" altLang="zh-CN" dirty="0"/>
              <a:t>translate()</a:t>
            </a:r>
            <a:r>
              <a:rPr lang="zh-CN" altLang="nb-NO" dirty="0"/>
              <a:t>方法</a:t>
            </a:r>
            <a:endParaRPr lang="zh-CN" altLang="en-US" dirty="0"/>
          </a:p>
        </p:txBody>
      </p:sp>
      <p:sp>
        <p:nvSpPr>
          <p:cNvPr id="3" name="内容占位符 2">
            <a:extLst>
              <a:ext uri="{FF2B5EF4-FFF2-40B4-BE49-F238E27FC236}">
                <a16:creationId xmlns:a16="http://schemas.microsoft.com/office/drawing/2014/main" id="{7C1EEE9B-71BE-70FD-5584-9A18455FE863}"/>
              </a:ext>
            </a:extLst>
          </p:cNvPr>
          <p:cNvSpPr>
            <a:spLocks noGrp="1"/>
          </p:cNvSpPr>
          <p:nvPr>
            <p:ph idx="1"/>
          </p:nvPr>
        </p:nvSpPr>
        <p:spPr/>
        <p:txBody>
          <a:bodyPr/>
          <a:lstStyle/>
          <a:p>
            <a:pPr marL="0"/>
            <a:r>
              <a:rPr lang="en-US" altLang="zh-CN" sz="2800" dirty="0" err="1"/>
              <a:t>maketrans</a:t>
            </a:r>
            <a:r>
              <a:rPr lang="en-US" altLang="zh-CN" sz="2800" dirty="0"/>
              <a:t>()</a:t>
            </a:r>
            <a:r>
              <a:rPr lang="zh-CN" altLang="en-US" sz="2800" dirty="0"/>
              <a:t>方法生成字符映射表</a:t>
            </a:r>
            <a:r>
              <a:rPr lang="zh-CN" altLang="en-US" dirty="0"/>
              <a:t>。</a:t>
            </a:r>
            <a:endParaRPr lang="en-US" altLang="zh-CN" sz="2800" dirty="0"/>
          </a:p>
          <a:p>
            <a:pPr marL="0"/>
            <a:r>
              <a:rPr lang="en-US" altLang="zh-CN" sz="2800" dirty="0"/>
              <a:t>translate()</a:t>
            </a:r>
            <a:r>
              <a:rPr lang="zh-CN" altLang="en-US" sz="2800" dirty="0"/>
              <a:t>方法按照字符映射表替换字符串中的字符。</a:t>
            </a:r>
          </a:p>
          <a:p>
            <a:pPr marL="0"/>
            <a:r>
              <a:rPr lang="zh-CN" altLang="en-US" sz="2800" dirty="0"/>
              <a:t>可以同时替换多个不同的字符。</a:t>
            </a:r>
            <a:endParaRPr lang="en-US" altLang="zh-CN" sz="2800" dirty="0"/>
          </a:p>
          <a:p>
            <a:pPr marL="0" indent="0">
              <a:buNone/>
            </a:pPr>
            <a:r>
              <a:rPr lang="zh-CN" altLang="en-US" dirty="0"/>
              <a:t>将下列字符串中的</a:t>
            </a:r>
            <a:r>
              <a:rPr lang="en-US" altLang="zh-CN" dirty="0"/>
              <a:t>A</a:t>
            </a:r>
            <a:r>
              <a:rPr lang="zh-CN" altLang="en-US" dirty="0"/>
              <a:t>替换为</a:t>
            </a:r>
            <a:r>
              <a:rPr lang="en-US" altLang="zh-CN" dirty="0"/>
              <a:t>C, B</a:t>
            </a:r>
            <a:r>
              <a:rPr lang="zh-CN" altLang="en-US" dirty="0"/>
              <a:t>替换为</a:t>
            </a:r>
            <a:r>
              <a:rPr lang="en-US" altLang="zh-CN" dirty="0"/>
              <a:t>D</a:t>
            </a:r>
            <a:r>
              <a:rPr lang="zh-CN" altLang="en-US" dirty="0"/>
              <a:t>。</a:t>
            </a:r>
            <a:r>
              <a:rPr lang="en-US" altLang="zh-CN" dirty="0"/>
              <a:t>ABBAABABAABBBABBBABBBABAABBB</a:t>
            </a:r>
            <a:endParaRPr lang="zh-CN" altLang="en-US" dirty="0"/>
          </a:p>
        </p:txBody>
      </p:sp>
      <p:sp>
        <p:nvSpPr>
          <p:cNvPr id="4" name="灯片编号占位符 3">
            <a:extLst>
              <a:ext uri="{FF2B5EF4-FFF2-40B4-BE49-F238E27FC236}">
                <a16:creationId xmlns:a16="http://schemas.microsoft.com/office/drawing/2014/main" id="{9B48D8B5-0EC2-1D3B-51BC-7B7B5C0E0B6A}"/>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24</a:t>
            </a:fld>
            <a:endParaRPr lang="en-US" altLang="zh-CN"/>
          </a:p>
        </p:txBody>
      </p:sp>
      <p:pic>
        <p:nvPicPr>
          <p:cNvPr id="6" name="图片 5" descr="图片包含 游戏机, 笔记本&#10;&#10;描述已自动生成">
            <a:extLst>
              <a:ext uri="{FF2B5EF4-FFF2-40B4-BE49-F238E27FC236}">
                <a16:creationId xmlns:a16="http://schemas.microsoft.com/office/drawing/2014/main" id="{38442F91-A98E-1BEE-9889-6B32EA807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167" y="3532506"/>
            <a:ext cx="11821665" cy="2457312"/>
          </a:xfrm>
          <a:prstGeom prst="rect">
            <a:avLst/>
          </a:prstGeom>
        </p:spPr>
      </p:pic>
    </p:spTree>
    <p:extLst>
      <p:ext uri="{BB962C8B-B14F-4D97-AF65-F5344CB8AC3E}">
        <p14:creationId xmlns:p14="http://schemas.microsoft.com/office/powerpoint/2010/main" val="1929395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ECCA5-8DEA-DAA8-DA87-89F36C30BE14}"/>
              </a:ext>
            </a:extLst>
          </p:cNvPr>
          <p:cNvSpPr>
            <a:spLocks noGrp="1"/>
          </p:cNvSpPr>
          <p:nvPr>
            <p:ph type="title"/>
          </p:nvPr>
        </p:nvSpPr>
        <p:spPr/>
        <p:txBody>
          <a:bodyPr/>
          <a:lstStyle/>
          <a:p>
            <a:r>
              <a:rPr lang="zh-CN" altLang="en-US" dirty="0"/>
              <a:t>练习：摩斯电码</a:t>
            </a:r>
          </a:p>
        </p:txBody>
      </p:sp>
      <p:sp>
        <p:nvSpPr>
          <p:cNvPr id="3" name="内容占位符 2">
            <a:extLst>
              <a:ext uri="{FF2B5EF4-FFF2-40B4-BE49-F238E27FC236}">
                <a16:creationId xmlns:a16="http://schemas.microsoft.com/office/drawing/2014/main" id="{3AC45165-3445-D7C0-DBCF-5B9BDD42A072}"/>
              </a:ext>
            </a:extLst>
          </p:cNvPr>
          <p:cNvSpPr>
            <a:spLocks noGrp="1"/>
          </p:cNvSpPr>
          <p:nvPr>
            <p:ph idx="1"/>
          </p:nvPr>
        </p:nvSpPr>
        <p:spPr/>
        <p:txBody>
          <a:bodyPr/>
          <a:lstStyle/>
          <a:p>
            <a:r>
              <a:rPr lang="zh-CN" altLang="en-US" dirty="0"/>
              <a:t>滴滴 滴答滴滴 答答答 滴滴滴答 滴 答滴答答 答答答 滴滴答</a:t>
            </a:r>
          </a:p>
        </p:txBody>
      </p:sp>
      <p:sp>
        <p:nvSpPr>
          <p:cNvPr id="4" name="灯片编号占位符 3">
            <a:extLst>
              <a:ext uri="{FF2B5EF4-FFF2-40B4-BE49-F238E27FC236}">
                <a16:creationId xmlns:a16="http://schemas.microsoft.com/office/drawing/2014/main" id="{32AC4EAB-D7B4-977E-C86E-8D32E3E02509}"/>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25</a:t>
            </a:fld>
            <a:endParaRPr lang="en-US" altLang="zh-CN"/>
          </a:p>
        </p:txBody>
      </p:sp>
      <p:pic>
        <p:nvPicPr>
          <p:cNvPr id="10" name="图片 9" descr="电脑萤幕画面&#10;&#10;描述已自动生成">
            <a:extLst>
              <a:ext uri="{FF2B5EF4-FFF2-40B4-BE49-F238E27FC236}">
                <a16:creationId xmlns:a16="http://schemas.microsoft.com/office/drawing/2014/main" id="{C33BD1E6-B5B4-B184-D66D-2B3AC4C02203}"/>
              </a:ext>
            </a:extLst>
          </p:cNvPr>
          <p:cNvPicPr>
            <a:picLocks noChangeAspect="1"/>
          </p:cNvPicPr>
          <p:nvPr/>
        </p:nvPicPr>
        <p:blipFill rotWithShape="1">
          <a:blip r:embed="rId3">
            <a:extLst>
              <a:ext uri="{28A0092B-C50C-407E-A947-70E740481C1C}">
                <a14:useLocalDpi xmlns:a14="http://schemas.microsoft.com/office/drawing/2010/main" val="0"/>
              </a:ext>
            </a:extLst>
          </a:blip>
          <a:srcRect t="29806"/>
          <a:stretch/>
        </p:blipFill>
        <p:spPr>
          <a:xfrm>
            <a:off x="1479762" y="1454093"/>
            <a:ext cx="9232475" cy="4925271"/>
          </a:xfrm>
          <a:prstGeom prst="rect">
            <a:avLst/>
          </a:prstGeom>
        </p:spPr>
      </p:pic>
    </p:spTree>
    <p:extLst>
      <p:ext uri="{BB962C8B-B14F-4D97-AF65-F5344CB8AC3E}">
        <p14:creationId xmlns:p14="http://schemas.microsoft.com/office/powerpoint/2010/main" val="705988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30A53-56C7-8F68-B5DF-0346C7CE225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72F4EA1-D63E-B02C-D662-775A12BCE299}"/>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9E993A75-B815-E797-8B21-47C1B0C9A993}"/>
              </a:ext>
            </a:extLst>
          </p:cNvPr>
          <p:cNvSpPr>
            <a:spLocks noGrp="1"/>
          </p:cNvSpPr>
          <p:nvPr>
            <p:ph type="sldNum" sz="quarter" idx="12"/>
          </p:nvPr>
        </p:nvSpPr>
        <p:spPr/>
        <p:txBody>
          <a:bodyPr/>
          <a:lstStyle/>
          <a:p>
            <a:fld id="{3ACD1EC8-6F57-41A7-99F1-FEDB2874BA2B}" type="slidenum">
              <a:rPr lang="zh-CN" altLang="en-US" smtClean="0"/>
              <a:t>26</a:t>
            </a:fld>
            <a:endParaRPr lang="zh-CN" altLang="en-US"/>
          </a:p>
        </p:txBody>
      </p:sp>
      <p:pic>
        <p:nvPicPr>
          <p:cNvPr id="6" name="图片 5">
            <a:extLst>
              <a:ext uri="{FF2B5EF4-FFF2-40B4-BE49-F238E27FC236}">
                <a16:creationId xmlns:a16="http://schemas.microsoft.com/office/drawing/2014/main" id="{6FA59537-79ED-EBAD-98C3-2D2CF67D85FB}"/>
              </a:ext>
            </a:extLst>
          </p:cNvPr>
          <p:cNvPicPr>
            <a:picLocks noChangeAspect="1"/>
          </p:cNvPicPr>
          <p:nvPr/>
        </p:nvPicPr>
        <p:blipFill>
          <a:blip r:embed="rId2"/>
          <a:stretch>
            <a:fillRect/>
          </a:stretch>
        </p:blipFill>
        <p:spPr>
          <a:xfrm>
            <a:off x="165978" y="1837524"/>
            <a:ext cx="11860043" cy="3182951"/>
          </a:xfrm>
          <a:prstGeom prst="rect">
            <a:avLst/>
          </a:prstGeom>
        </p:spPr>
      </p:pic>
    </p:spTree>
    <p:extLst>
      <p:ext uri="{BB962C8B-B14F-4D97-AF65-F5344CB8AC3E}">
        <p14:creationId xmlns:p14="http://schemas.microsoft.com/office/powerpoint/2010/main" val="302618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7436E-D58E-D69F-31D6-E2FC0F44DC2C}"/>
              </a:ext>
            </a:extLst>
          </p:cNvPr>
          <p:cNvSpPr>
            <a:spLocks noGrp="1"/>
          </p:cNvSpPr>
          <p:nvPr>
            <p:ph type="title"/>
          </p:nvPr>
        </p:nvSpPr>
        <p:spPr/>
        <p:txBody>
          <a:bodyPr/>
          <a:lstStyle/>
          <a:p>
            <a:r>
              <a:rPr lang="zh-CN" altLang="en-US" dirty="0"/>
              <a:t>摩斯电码解密结果</a:t>
            </a:r>
          </a:p>
        </p:txBody>
      </p:sp>
      <p:sp>
        <p:nvSpPr>
          <p:cNvPr id="3" name="内容占位符 2">
            <a:extLst>
              <a:ext uri="{FF2B5EF4-FFF2-40B4-BE49-F238E27FC236}">
                <a16:creationId xmlns:a16="http://schemas.microsoft.com/office/drawing/2014/main" id="{AFCB4532-7CB9-34EA-C58C-3749425080C7}"/>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A4A7DE96-3DFF-FF54-E324-5E536894C973}"/>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27</a:t>
            </a:fld>
            <a:endParaRPr lang="en-US" altLang="zh-CN" dirty="0"/>
          </a:p>
        </p:txBody>
      </p:sp>
      <p:pic>
        <p:nvPicPr>
          <p:cNvPr id="6" name="图片 5">
            <a:extLst>
              <a:ext uri="{FF2B5EF4-FFF2-40B4-BE49-F238E27FC236}">
                <a16:creationId xmlns:a16="http://schemas.microsoft.com/office/drawing/2014/main" id="{2B3B569C-2356-1742-0518-AD631BFCA224}"/>
              </a:ext>
            </a:extLst>
          </p:cNvPr>
          <p:cNvPicPr>
            <a:picLocks noChangeAspect="1"/>
          </p:cNvPicPr>
          <p:nvPr/>
        </p:nvPicPr>
        <p:blipFill>
          <a:blip r:embed="rId2"/>
          <a:stretch>
            <a:fillRect/>
          </a:stretch>
        </p:blipFill>
        <p:spPr>
          <a:xfrm>
            <a:off x="393535" y="751684"/>
            <a:ext cx="11529500" cy="5754467"/>
          </a:xfrm>
          <a:prstGeom prst="rect">
            <a:avLst/>
          </a:prstGeom>
        </p:spPr>
      </p:pic>
    </p:spTree>
    <p:extLst>
      <p:ext uri="{BB962C8B-B14F-4D97-AF65-F5344CB8AC3E}">
        <p14:creationId xmlns:p14="http://schemas.microsoft.com/office/powerpoint/2010/main" val="822936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330ED-8ADD-C14C-2EBA-E9F0E66F2DA3}"/>
              </a:ext>
            </a:extLst>
          </p:cNvPr>
          <p:cNvSpPr>
            <a:spLocks noGrp="1"/>
          </p:cNvSpPr>
          <p:nvPr>
            <p:ph type="title"/>
          </p:nvPr>
        </p:nvSpPr>
        <p:spPr/>
        <p:txBody>
          <a:bodyPr/>
          <a:lstStyle/>
          <a:p>
            <a:r>
              <a:rPr lang="en-US" altLang="zh-CN" dirty="0" err="1"/>
              <a:t>isupper</a:t>
            </a:r>
            <a:r>
              <a:rPr lang="en-US" altLang="zh-CN" dirty="0"/>
              <a:t>()</a:t>
            </a:r>
            <a:r>
              <a:rPr lang="zh-CN" altLang="en-US" dirty="0"/>
              <a:t>和</a:t>
            </a:r>
            <a:r>
              <a:rPr lang="en-US" altLang="zh-CN" dirty="0" err="1"/>
              <a:t>islower</a:t>
            </a:r>
            <a:r>
              <a:rPr lang="en-US" altLang="zh-CN" dirty="0"/>
              <a:t>()</a:t>
            </a:r>
            <a:r>
              <a:rPr lang="zh-CN" altLang="en-US" dirty="0"/>
              <a:t>方法</a:t>
            </a:r>
          </a:p>
        </p:txBody>
      </p:sp>
      <p:sp>
        <p:nvSpPr>
          <p:cNvPr id="3" name="内容占位符 2">
            <a:extLst>
              <a:ext uri="{FF2B5EF4-FFF2-40B4-BE49-F238E27FC236}">
                <a16:creationId xmlns:a16="http://schemas.microsoft.com/office/drawing/2014/main" id="{6D748491-6A3E-9146-D616-94FE0986A333}"/>
              </a:ext>
            </a:extLst>
          </p:cNvPr>
          <p:cNvSpPr>
            <a:spLocks noGrp="1"/>
          </p:cNvSpPr>
          <p:nvPr>
            <p:ph idx="1"/>
          </p:nvPr>
        </p:nvSpPr>
        <p:spPr/>
        <p:txBody>
          <a:bodyPr/>
          <a:lstStyle/>
          <a:p>
            <a:r>
              <a:rPr lang="zh-CN" altLang="en-US" dirty="0"/>
              <a:t>判断字符串是否是大小写字母</a:t>
            </a:r>
          </a:p>
          <a:p>
            <a:endParaRPr lang="zh-CN" altLang="en-US" dirty="0"/>
          </a:p>
        </p:txBody>
      </p:sp>
      <p:sp>
        <p:nvSpPr>
          <p:cNvPr id="4" name="灯片编号占位符 3">
            <a:extLst>
              <a:ext uri="{FF2B5EF4-FFF2-40B4-BE49-F238E27FC236}">
                <a16:creationId xmlns:a16="http://schemas.microsoft.com/office/drawing/2014/main" id="{BD6B61E3-8D6D-417A-3E78-7EA221EAADB7}"/>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28</a:t>
            </a:fld>
            <a:endParaRPr lang="en-US" altLang="zh-CN"/>
          </a:p>
        </p:txBody>
      </p:sp>
      <p:pic>
        <p:nvPicPr>
          <p:cNvPr id="6" name="图片 5" descr="电子设备的屏幕&#10;&#10;描述已自动生成">
            <a:extLst>
              <a:ext uri="{FF2B5EF4-FFF2-40B4-BE49-F238E27FC236}">
                <a16:creationId xmlns:a16="http://schemas.microsoft.com/office/drawing/2014/main" id="{FAF0B80B-4609-AF93-8A75-94C7263F488A}"/>
              </a:ext>
            </a:extLst>
          </p:cNvPr>
          <p:cNvPicPr>
            <a:picLocks noChangeAspect="1"/>
          </p:cNvPicPr>
          <p:nvPr/>
        </p:nvPicPr>
        <p:blipFill rotWithShape="1">
          <a:blip r:embed="rId2">
            <a:extLst>
              <a:ext uri="{28A0092B-C50C-407E-A947-70E740481C1C}">
                <a14:useLocalDpi xmlns:a14="http://schemas.microsoft.com/office/drawing/2010/main" val="0"/>
              </a:ext>
            </a:extLst>
          </a:blip>
          <a:srcRect t="19766"/>
          <a:stretch/>
        </p:blipFill>
        <p:spPr>
          <a:xfrm>
            <a:off x="2088800" y="1435745"/>
            <a:ext cx="8298264" cy="5060117"/>
          </a:xfrm>
          <a:prstGeom prst="rect">
            <a:avLst/>
          </a:prstGeom>
        </p:spPr>
      </p:pic>
    </p:spTree>
    <p:extLst>
      <p:ext uri="{BB962C8B-B14F-4D97-AF65-F5344CB8AC3E}">
        <p14:creationId xmlns:p14="http://schemas.microsoft.com/office/powerpoint/2010/main" val="1275341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F5713-B06B-F0AE-4735-2A7C277BA82E}"/>
              </a:ext>
            </a:extLst>
          </p:cNvPr>
          <p:cNvSpPr>
            <a:spLocks noGrp="1"/>
          </p:cNvSpPr>
          <p:nvPr>
            <p:ph type="title"/>
          </p:nvPr>
        </p:nvSpPr>
        <p:spPr/>
        <p:txBody>
          <a:bodyPr/>
          <a:lstStyle/>
          <a:p>
            <a:r>
              <a:rPr lang="zh-CN" altLang="en-US" dirty="0"/>
              <a:t>培根密码</a:t>
            </a:r>
          </a:p>
        </p:txBody>
      </p:sp>
      <p:sp>
        <p:nvSpPr>
          <p:cNvPr id="3" name="内容占位符 2">
            <a:extLst>
              <a:ext uri="{FF2B5EF4-FFF2-40B4-BE49-F238E27FC236}">
                <a16:creationId xmlns:a16="http://schemas.microsoft.com/office/drawing/2014/main" id="{B5D174F2-1707-58AC-AB76-BAB74FFAAF2D}"/>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213E9E-B84A-E35D-17B6-B377B30EA502}"/>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29</a:t>
            </a:fld>
            <a:endParaRPr lang="en-US" altLang="zh-CN"/>
          </a:p>
        </p:txBody>
      </p:sp>
      <p:pic>
        <p:nvPicPr>
          <p:cNvPr id="1026" name="Picture 2" descr="常用密码表 | 小白的博客">
            <a:extLst>
              <a:ext uri="{FF2B5EF4-FFF2-40B4-BE49-F238E27FC236}">
                <a16:creationId xmlns:a16="http://schemas.microsoft.com/office/drawing/2014/main" id="{DF73002C-D8B0-5BFB-9C53-BAB04211C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535" y="1330523"/>
            <a:ext cx="8934930" cy="276811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183C10-682F-BC56-7667-197627A8AC1B}"/>
              </a:ext>
            </a:extLst>
          </p:cNvPr>
          <p:cNvSpPr txBox="1"/>
          <p:nvPr/>
        </p:nvSpPr>
        <p:spPr>
          <a:xfrm>
            <a:off x="3891224" y="5191647"/>
            <a:ext cx="7144376" cy="400110"/>
          </a:xfrm>
          <a:prstGeom prst="rect">
            <a:avLst/>
          </a:prstGeom>
          <a:noFill/>
        </p:spPr>
        <p:txBody>
          <a:bodyPr wrap="square">
            <a:spAutoFit/>
          </a:bodyPr>
          <a:lstStyle/>
          <a:p>
            <a:r>
              <a:rPr lang="en-US" altLang="zh-CN" sz="2000" dirty="0"/>
              <a:t>When will you be home? Your wife is waiting for you</a:t>
            </a:r>
            <a:endParaRPr lang="zh-CN" altLang="en-US" sz="2000" dirty="0"/>
          </a:p>
        </p:txBody>
      </p:sp>
      <p:sp>
        <p:nvSpPr>
          <p:cNvPr id="8" name="文本框 7">
            <a:extLst>
              <a:ext uri="{FF2B5EF4-FFF2-40B4-BE49-F238E27FC236}">
                <a16:creationId xmlns:a16="http://schemas.microsoft.com/office/drawing/2014/main" id="{1222EC40-2699-7C21-81E0-CA687E2636AD}"/>
              </a:ext>
            </a:extLst>
          </p:cNvPr>
          <p:cNvSpPr txBox="1"/>
          <p:nvPr/>
        </p:nvSpPr>
        <p:spPr>
          <a:xfrm>
            <a:off x="926960" y="4254932"/>
            <a:ext cx="9739057" cy="499304"/>
          </a:xfrm>
          <a:prstGeom prst="rect">
            <a:avLst/>
          </a:prstGeom>
          <a:noFill/>
        </p:spPr>
        <p:txBody>
          <a:bodyPr wrap="square">
            <a:spAutoFit/>
          </a:bodyPr>
          <a:lstStyle/>
          <a:p>
            <a:pPr marL="1236487" lvl="3" indent="-342900">
              <a:lnSpc>
                <a:spcPct val="150000"/>
              </a:lnSpc>
            </a:pPr>
            <a:r>
              <a:rPr lang="zh-CN" altLang="en-US" sz="2000" dirty="0"/>
              <a:t>初始密文：</a:t>
            </a:r>
            <a:r>
              <a:rPr lang="en-US" altLang="zh-CN" sz="2000" dirty="0" err="1"/>
              <a:t>ABAAAABABBABBBABABABAABAABBAAAABBBABABAA</a:t>
            </a:r>
            <a:endParaRPr lang="en-US" altLang="zh-CN" sz="2000" dirty="0"/>
          </a:p>
        </p:txBody>
      </p:sp>
      <p:sp>
        <p:nvSpPr>
          <p:cNvPr id="10" name="文本框 9">
            <a:extLst>
              <a:ext uri="{FF2B5EF4-FFF2-40B4-BE49-F238E27FC236}">
                <a16:creationId xmlns:a16="http://schemas.microsoft.com/office/drawing/2014/main" id="{91D83F93-F0BE-C14A-E16A-C95090D91E25}"/>
              </a:ext>
            </a:extLst>
          </p:cNvPr>
          <p:cNvSpPr txBox="1"/>
          <p:nvPr/>
        </p:nvSpPr>
        <p:spPr>
          <a:xfrm>
            <a:off x="3623194" y="6109241"/>
            <a:ext cx="7412406" cy="400110"/>
          </a:xfrm>
          <a:prstGeom prst="rect">
            <a:avLst/>
          </a:prstGeom>
          <a:noFill/>
        </p:spPr>
        <p:txBody>
          <a:bodyPr wrap="square">
            <a:spAutoFit/>
          </a:bodyPr>
          <a:lstStyle/>
          <a:p>
            <a:r>
              <a:rPr lang="en-US" altLang="zh-CN" sz="2000" dirty="0" err="1"/>
              <a:t>WhEN</a:t>
            </a:r>
            <a:r>
              <a:rPr lang="en-US" altLang="zh-CN" sz="2000" dirty="0"/>
              <a:t> </a:t>
            </a:r>
            <a:r>
              <a:rPr lang="en-US" altLang="zh-CN" sz="2000" dirty="0" err="1"/>
              <a:t>WIlL</a:t>
            </a:r>
            <a:r>
              <a:rPr lang="en-US" altLang="zh-CN" sz="2000" dirty="0"/>
              <a:t> </a:t>
            </a:r>
            <a:r>
              <a:rPr lang="en-US" altLang="zh-CN" sz="2000" dirty="0" err="1"/>
              <a:t>yoU</a:t>
            </a:r>
            <a:r>
              <a:rPr lang="en-US" altLang="zh-CN" sz="2000" dirty="0"/>
              <a:t> be </a:t>
            </a:r>
            <a:r>
              <a:rPr lang="en-US" altLang="zh-CN" sz="2000" dirty="0" err="1"/>
              <a:t>hOmE</a:t>
            </a:r>
            <a:r>
              <a:rPr lang="zh-CN" altLang="en-US" sz="2000" dirty="0"/>
              <a:t>？ </a:t>
            </a:r>
            <a:r>
              <a:rPr lang="en-US" altLang="zh-CN" sz="2000" dirty="0" err="1"/>
              <a:t>yOuR</a:t>
            </a:r>
            <a:r>
              <a:rPr lang="en-US" altLang="zh-CN" sz="2000" dirty="0"/>
              <a:t> </a:t>
            </a:r>
            <a:r>
              <a:rPr lang="en-US" altLang="zh-CN" sz="2000" dirty="0" err="1"/>
              <a:t>WiFE</a:t>
            </a:r>
            <a:r>
              <a:rPr lang="en-US" altLang="zh-CN" sz="2000" dirty="0"/>
              <a:t> is </a:t>
            </a:r>
            <a:r>
              <a:rPr lang="en-US" altLang="zh-CN" sz="2000" dirty="0" err="1"/>
              <a:t>WAITing</a:t>
            </a:r>
            <a:r>
              <a:rPr lang="en-US" altLang="zh-CN" sz="2000" dirty="0"/>
              <a:t> </a:t>
            </a:r>
            <a:r>
              <a:rPr lang="en-US" altLang="zh-CN" sz="2000" dirty="0" err="1"/>
              <a:t>FoR</a:t>
            </a:r>
            <a:r>
              <a:rPr lang="en-US" altLang="zh-CN" sz="2000" dirty="0"/>
              <a:t> </a:t>
            </a:r>
            <a:r>
              <a:rPr lang="en-US" altLang="zh-CN" sz="2000" dirty="0" err="1"/>
              <a:t>yOU</a:t>
            </a:r>
            <a:endParaRPr lang="zh-CN" altLang="en-US" sz="2000" dirty="0"/>
          </a:p>
        </p:txBody>
      </p:sp>
      <p:sp>
        <p:nvSpPr>
          <p:cNvPr id="12" name="加号 11">
            <a:extLst>
              <a:ext uri="{FF2B5EF4-FFF2-40B4-BE49-F238E27FC236}">
                <a16:creationId xmlns:a16="http://schemas.microsoft.com/office/drawing/2014/main" id="{2AE1DD9C-314C-2B85-553B-52B164A66815}"/>
              </a:ext>
            </a:extLst>
          </p:cNvPr>
          <p:cNvSpPr/>
          <p:nvPr/>
        </p:nvSpPr>
        <p:spPr>
          <a:xfrm>
            <a:off x="5885822" y="4713584"/>
            <a:ext cx="592852" cy="510365"/>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号 12">
            <a:extLst>
              <a:ext uri="{FF2B5EF4-FFF2-40B4-BE49-F238E27FC236}">
                <a16:creationId xmlns:a16="http://schemas.microsoft.com/office/drawing/2014/main" id="{102AF36B-D97F-4D3E-08A1-EFE5CE002A81}"/>
              </a:ext>
            </a:extLst>
          </p:cNvPr>
          <p:cNvSpPr/>
          <p:nvPr/>
        </p:nvSpPr>
        <p:spPr>
          <a:xfrm>
            <a:off x="5885822" y="5624560"/>
            <a:ext cx="592852" cy="461665"/>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306951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11CFA1-9C99-4B73-52E8-3BFC7D10EFAA}"/>
              </a:ext>
            </a:extLst>
          </p:cNvPr>
          <p:cNvSpPr>
            <a:spLocks noGrp="1"/>
          </p:cNvSpPr>
          <p:nvPr>
            <p:ph type="title"/>
          </p:nvPr>
        </p:nvSpPr>
        <p:spPr/>
        <p:txBody>
          <a:bodyPr/>
          <a:lstStyle/>
          <a:p>
            <a:r>
              <a:rPr lang="zh-CN" altLang="en-US" dirty="0">
                <a:latin typeface="+mn-ea"/>
                <a:ea typeface="+mn-ea"/>
              </a:rPr>
              <a:t>在</a:t>
            </a:r>
            <a:r>
              <a:rPr lang="en-US" altLang="zh-CN" dirty="0">
                <a:latin typeface="+mn-ea"/>
                <a:ea typeface="+mn-ea"/>
              </a:rPr>
              <a:t>Kali</a:t>
            </a:r>
            <a:r>
              <a:rPr lang="zh-CN" altLang="en-US" dirty="0">
                <a:latin typeface="+mn-ea"/>
                <a:ea typeface="+mn-ea"/>
              </a:rPr>
              <a:t>中运行</a:t>
            </a:r>
            <a:r>
              <a:rPr lang="en-US" altLang="zh-CN" dirty="0">
                <a:latin typeface="+mn-ea"/>
                <a:ea typeface="+mn-ea"/>
              </a:rPr>
              <a:t>Python</a:t>
            </a:r>
            <a:r>
              <a:rPr lang="zh-CN" altLang="en-US" dirty="0">
                <a:latin typeface="+mn-ea"/>
                <a:ea typeface="+mn-ea"/>
              </a:rPr>
              <a:t>脚本</a:t>
            </a:r>
          </a:p>
        </p:txBody>
      </p:sp>
      <p:sp>
        <p:nvSpPr>
          <p:cNvPr id="3" name="内容占位符 2">
            <a:extLst>
              <a:ext uri="{FF2B5EF4-FFF2-40B4-BE49-F238E27FC236}">
                <a16:creationId xmlns:a16="http://schemas.microsoft.com/office/drawing/2014/main" id="{966773AE-1C8D-5AE7-2F59-8C90F3378453}"/>
              </a:ext>
            </a:extLst>
          </p:cNvPr>
          <p:cNvSpPr>
            <a:spLocks noGrp="1"/>
          </p:cNvSpPr>
          <p:nvPr>
            <p:ph idx="1"/>
          </p:nvPr>
        </p:nvSpPr>
        <p:spPr/>
        <p:txBody>
          <a:bodyPr>
            <a:normAutofit/>
          </a:bodyPr>
          <a:lstStyle/>
          <a:p>
            <a:r>
              <a:rPr lang="zh-CN" altLang="en-US" sz="3200" dirty="0">
                <a:latin typeface="+mn-ea"/>
                <a:ea typeface="+mn-ea"/>
              </a:rPr>
              <a:t>脚本后缀一般为</a:t>
            </a:r>
            <a:r>
              <a:rPr lang="en-US" altLang="zh-CN" sz="3200" dirty="0">
                <a:latin typeface="+mn-ea"/>
                <a:ea typeface="+mn-ea"/>
              </a:rPr>
              <a:t>.</a:t>
            </a:r>
            <a:r>
              <a:rPr lang="en-US" altLang="zh-CN" sz="3200" dirty="0" err="1">
                <a:latin typeface="+mn-ea"/>
                <a:ea typeface="+mn-ea"/>
              </a:rPr>
              <a:t>py</a:t>
            </a:r>
            <a:r>
              <a:rPr lang="zh-CN" altLang="en-US" sz="3200" dirty="0">
                <a:latin typeface="+mn-ea"/>
                <a:ea typeface="+mn-ea"/>
              </a:rPr>
              <a:t>，如</a:t>
            </a:r>
            <a:r>
              <a:rPr lang="en-US" altLang="zh-CN" sz="3200" dirty="0" err="1">
                <a:latin typeface="+mn-ea"/>
                <a:ea typeface="+mn-ea"/>
              </a:rPr>
              <a:t>test.py</a:t>
            </a:r>
            <a:r>
              <a:rPr lang="zh-CN" altLang="en-US" sz="3200" dirty="0">
                <a:latin typeface="+mn-ea"/>
                <a:ea typeface="+mn-ea"/>
              </a:rPr>
              <a:t>。</a:t>
            </a:r>
            <a:endParaRPr lang="en-US" altLang="zh-CN" sz="3200" dirty="0">
              <a:latin typeface="+mn-ea"/>
              <a:ea typeface="+mn-ea"/>
            </a:endParaRPr>
          </a:p>
          <a:p>
            <a:r>
              <a:rPr lang="zh-CN" altLang="en-US" sz="3200" dirty="0">
                <a:latin typeface="+mn-ea"/>
                <a:ea typeface="+mn-ea"/>
              </a:rPr>
              <a:t>执行：</a:t>
            </a:r>
            <a:endParaRPr lang="en-US" altLang="zh-CN" sz="3200" dirty="0">
              <a:latin typeface="+mn-ea"/>
              <a:ea typeface="+mn-ea"/>
            </a:endParaRPr>
          </a:p>
          <a:p>
            <a:pPr marL="457200" lvl="1" indent="0">
              <a:buNone/>
            </a:pPr>
            <a:r>
              <a:rPr lang="en-US" altLang="zh-CN" sz="3200" dirty="0">
                <a:latin typeface="+mn-ea"/>
                <a:ea typeface="+mn-ea"/>
              </a:rPr>
              <a:t>python3 test.py</a:t>
            </a:r>
          </a:p>
          <a:p>
            <a:pPr marL="457200" lvl="1" indent="0">
              <a:buNone/>
            </a:pPr>
            <a:r>
              <a:rPr lang="zh-CN" altLang="en-US" sz="3200" dirty="0">
                <a:latin typeface="+mn-ea"/>
                <a:ea typeface="+mn-ea"/>
              </a:rPr>
              <a:t>或</a:t>
            </a:r>
            <a:r>
              <a:rPr lang="en-US" altLang="zh-CN" sz="3200" dirty="0" err="1">
                <a:latin typeface="+mn-ea"/>
                <a:ea typeface="+mn-ea"/>
              </a:rPr>
              <a:t>chmod</a:t>
            </a:r>
            <a:r>
              <a:rPr lang="en-US" altLang="zh-CN" sz="3200" dirty="0">
                <a:latin typeface="+mn-ea"/>
                <a:ea typeface="+mn-ea"/>
              </a:rPr>
              <a:t> +x test.py</a:t>
            </a:r>
          </a:p>
          <a:p>
            <a:pPr marL="457200" lvl="1" indent="0">
              <a:buNone/>
            </a:pPr>
            <a:r>
              <a:rPr lang="en-US" altLang="zh-CN" sz="3200" dirty="0">
                <a:latin typeface="+mn-ea"/>
                <a:ea typeface="+mn-ea"/>
              </a:rPr>
              <a:t>./test.py</a:t>
            </a:r>
          </a:p>
          <a:p>
            <a:r>
              <a:rPr lang="zh-CN" altLang="en-US" sz="3200" dirty="0">
                <a:latin typeface="+mn-ea"/>
                <a:ea typeface="+mn-ea"/>
              </a:rPr>
              <a:t>第一行一般指定</a:t>
            </a:r>
            <a:r>
              <a:rPr lang="en-US" altLang="zh-CN" sz="3200" dirty="0">
                <a:latin typeface="+mn-ea"/>
                <a:ea typeface="+mn-ea"/>
              </a:rPr>
              <a:t>Python</a:t>
            </a:r>
            <a:r>
              <a:rPr lang="zh-CN" altLang="en-US" sz="3200" dirty="0">
                <a:latin typeface="+mn-ea"/>
                <a:ea typeface="+mn-ea"/>
              </a:rPr>
              <a:t>解释器：</a:t>
            </a:r>
            <a:endParaRPr lang="en-US" altLang="zh-CN" sz="3200" dirty="0">
              <a:latin typeface="+mn-ea"/>
              <a:ea typeface="+mn-ea"/>
            </a:endParaRPr>
          </a:p>
          <a:p>
            <a:pPr marL="457200" lvl="1" indent="0">
              <a:buNone/>
            </a:pPr>
            <a:r>
              <a:rPr lang="en-US" altLang="zh-CN" sz="3200" dirty="0">
                <a:latin typeface="+mn-ea"/>
                <a:ea typeface="+mn-ea"/>
              </a:rPr>
              <a:t>#!/usr/bin/python3</a:t>
            </a:r>
          </a:p>
        </p:txBody>
      </p:sp>
      <p:sp>
        <p:nvSpPr>
          <p:cNvPr id="4" name="灯片编号占位符 3">
            <a:extLst>
              <a:ext uri="{FF2B5EF4-FFF2-40B4-BE49-F238E27FC236}">
                <a16:creationId xmlns:a16="http://schemas.microsoft.com/office/drawing/2014/main" id="{E2CAE185-14B0-D62E-D74B-4669318D8F99}"/>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3</a:t>
            </a:fld>
            <a:endParaRPr lang="en-US" altLang="zh-CN"/>
          </a:p>
        </p:txBody>
      </p:sp>
    </p:spTree>
    <p:extLst>
      <p:ext uri="{BB962C8B-B14F-4D97-AF65-F5344CB8AC3E}">
        <p14:creationId xmlns:p14="http://schemas.microsoft.com/office/powerpoint/2010/main" val="1552465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FB493-E10C-DFFE-05A1-40DA465B8540}"/>
              </a:ext>
            </a:extLst>
          </p:cNvPr>
          <p:cNvSpPr>
            <a:spLocks noGrp="1"/>
          </p:cNvSpPr>
          <p:nvPr>
            <p:ph type="title"/>
          </p:nvPr>
        </p:nvSpPr>
        <p:spPr/>
        <p:txBody>
          <a:bodyPr/>
          <a:lstStyle/>
          <a:p>
            <a:r>
              <a:rPr lang="zh-CN" altLang="en-US" dirty="0"/>
              <a:t>使用</a:t>
            </a:r>
            <a:r>
              <a:rPr lang="en-US" altLang="zh-CN" dirty="0"/>
              <a:t>Python</a:t>
            </a:r>
            <a:r>
              <a:rPr lang="zh-CN" altLang="en-US" dirty="0"/>
              <a:t>解密培根密码</a:t>
            </a:r>
          </a:p>
        </p:txBody>
      </p:sp>
      <p:pic>
        <p:nvPicPr>
          <p:cNvPr id="6" name="内容占位符 5" descr="电子设备的屏幕&#10;&#10;描述已自动生成">
            <a:extLst>
              <a:ext uri="{FF2B5EF4-FFF2-40B4-BE49-F238E27FC236}">
                <a16:creationId xmlns:a16="http://schemas.microsoft.com/office/drawing/2014/main" id="{FD26C8A4-DF85-C99C-7B2E-1D7E651874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8601" y="778060"/>
            <a:ext cx="8602098" cy="5784911"/>
          </a:xfrm>
        </p:spPr>
      </p:pic>
      <p:sp>
        <p:nvSpPr>
          <p:cNvPr id="4" name="灯片编号占位符 3">
            <a:extLst>
              <a:ext uri="{FF2B5EF4-FFF2-40B4-BE49-F238E27FC236}">
                <a16:creationId xmlns:a16="http://schemas.microsoft.com/office/drawing/2014/main" id="{0180E615-E0E2-0357-01E1-9081408F36F6}"/>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30</a:t>
            </a:fld>
            <a:endParaRPr lang="en-US" altLang="zh-CN" dirty="0"/>
          </a:p>
        </p:txBody>
      </p:sp>
    </p:spTree>
    <p:extLst>
      <p:ext uri="{BB962C8B-B14F-4D97-AF65-F5344CB8AC3E}">
        <p14:creationId xmlns:p14="http://schemas.microsoft.com/office/powerpoint/2010/main" val="2488603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435082-C9A2-272F-041F-CD2A3A451D56}"/>
              </a:ext>
            </a:extLst>
          </p:cNvPr>
          <p:cNvSpPr>
            <a:spLocks noGrp="1"/>
          </p:cNvSpPr>
          <p:nvPr>
            <p:ph type="title"/>
          </p:nvPr>
        </p:nvSpPr>
        <p:spPr/>
        <p:txBody>
          <a:bodyPr/>
          <a:lstStyle/>
          <a:p>
            <a:r>
              <a:rPr lang="en-US" altLang="zh-CN" dirty="0"/>
              <a:t>https://</a:t>
            </a:r>
            <a:r>
              <a:rPr lang="en-US" altLang="zh-CN" dirty="0" err="1"/>
              <a:t>tool.bugku.com</a:t>
            </a:r>
            <a:r>
              <a:rPr lang="en-US" altLang="zh-CN" dirty="0"/>
              <a:t>/</a:t>
            </a:r>
            <a:r>
              <a:rPr lang="en-US" altLang="zh-CN" dirty="0" err="1"/>
              <a:t>peigen</a:t>
            </a:r>
            <a:r>
              <a:rPr lang="en-US" altLang="zh-CN" dirty="0"/>
              <a:t>/</a:t>
            </a:r>
            <a:endParaRPr lang="zh-CN" altLang="en-US" dirty="0"/>
          </a:p>
        </p:txBody>
      </p:sp>
      <p:sp>
        <p:nvSpPr>
          <p:cNvPr id="3" name="内容占位符 2">
            <a:extLst>
              <a:ext uri="{FF2B5EF4-FFF2-40B4-BE49-F238E27FC236}">
                <a16:creationId xmlns:a16="http://schemas.microsoft.com/office/drawing/2014/main" id="{EB287D1C-E232-6AC5-2314-F888F3A49F4F}"/>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68DC4E1-70A3-95CC-097C-E08E508EC816}"/>
              </a:ext>
            </a:extLst>
          </p:cNvPr>
          <p:cNvSpPr>
            <a:spLocks noGrp="1"/>
          </p:cNvSpPr>
          <p:nvPr>
            <p:ph type="sldNum" sz="quarter" idx="12"/>
          </p:nvPr>
        </p:nvSpPr>
        <p:spPr/>
        <p:txBody>
          <a:bodyPr/>
          <a:lstStyle/>
          <a:p>
            <a:fld id="{3ACD1EC8-6F57-41A7-99F1-FEDB2874BA2B}" type="slidenum">
              <a:rPr lang="zh-CN" altLang="en-US" smtClean="0"/>
              <a:t>31</a:t>
            </a:fld>
            <a:endParaRPr lang="zh-CN" altLang="en-US"/>
          </a:p>
        </p:txBody>
      </p:sp>
      <p:pic>
        <p:nvPicPr>
          <p:cNvPr id="6" name="图片 5">
            <a:extLst>
              <a:ext uri="{FF2B5EF4-FFF2-40B4-BE49-F238E27FC236}">
                <a16:creationId xmlns:a16="http://schemas.microsoft.com/office/drawing/2014/main" id="{2FA2E861-57D4-4D20-B5FE-009094946C90}"/>
              </a:ext>
            </a:extLst>
          </p:cNvPr>
          <p:cNvPicPr>
            <a:picLocks noChangeAspect="1"/>
          </p:cNvPicPr>
          <p:nvPr/>
        </p:nvPicPr>
        <p:blipFill>
          <a:blip r:embed="rId2"/>
          <a:stretch>
            <a:fillRect/>
          </a:stretch>
        </p:blipFill>
        <p:spPr>
          <a:xfrm>
            <a:off x="1275168" y="2065614"/>
            <a:ext cx="9628964" cy="3345084"/>
          </a:xfrm>
          <a:prstGeom prst="rect">
            <a:avLst/>
          </a:prstGeom>
        </p:spPr>
      </p:pic>
    </p:spTree>
    <p:extLst>
      <p:ext uri="{BB962C8B-B14F-4D97-AF65-F5344CB8AC3E}">
        <p14:creationId xmlns:p14="http://schemas.microsoft.com/office/powerpoint/2010/main" val="3102092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2F174-937C-400B-A280-4051DE90017E}"/>
              </a:ext>
            </a:extLst>
          </p:cNvPr>
          <p:cNvSpPr>
            <a:spLocks noGrp="1"/>
          </p:cNvSpPr>
          <p:nvPr>
            <p:ph type="title"/>
          </p:nvPr>
        </p:nvSpPr>
        <p:spPr/>
        <p:txBody>
          <a:bodyPr/>
          <a:lstStyle/>
          <a:p>
            <a:r>
              <a:rPr lang="en-US" altLang="zh-CN" dirty="0" err="1"/>
              <a:t>Bugku</a:t>
            </a:r>
            <a:r>
              <a:rPr lang="en-US" altLang="zh-CN" dirty="0"/>
              <a:t>-</a:t>
            </a:r>
            <a:r>
              <a:rPr lang="zh-CN" altLang="en-US" dirty="0"/>
              <a:t>红绿灯</a:t>
            </a:r>
          </a:p>
        </p:txBody>
      </p:sp>
      <p:pic>
        <p:nvPicPr>
          <p:cNvPr id="6" name="内容占位符 5" descr="图标&#10;&#10;描述已自动生成">
            <a:extLst>
              <a:ext uri="{FF2B5EF4-FFF2-40B4-BE49-F238E27FC236}">
                <a16:creationId xmlns:a16="http://schemas.microsoft.com/office/drawing/2014/main" id="{56D2321B-F7B7-381F-9594-2D90ED41E9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7377" y="1600422"/>
            <a:ext cx="3649916" cy="3649916"/>
          </a:xfrm>
        </p:spPr>
      </p:pic>
      <p:sp>
        <p:nvSpPr>
          <p:cNvPr id="4" name="灯片编号占位符 3">
            <a:extLst>
              <a:ext uri="{FF2B5EF4-FFF2-40B4-BE49-F238E27FC236}">
                <a16:creationId xmlns:a16="http://schemas.microsoft.com/office/drawing/2014/main" id="{B3DC9960-F372-1AA0-A229-20DB1543A993}"/>
              </a:ext>
            </a:extLst>
          </p:cNvPr>
          <p:cNvSpPr>
            <a:spLocks noGrp="1"/>
          </p:cNvSpPr>
          <p:nvPr>
            <p:ph type="sldNum" sz="quarter" idx="12"/>
          </p:nvPr>
        </p:nvSpPr>
        <p:spPr/>
        <p:txBody>
          <a:bodyPr/>
          <a:lstStyle/>
          <a:p>
            <a:fld id="{3ACD1EC8-6F57-41A7-99F1-FEDB2874BA2B}" type="slidenum">
              <a:rPr lang="zh-CN" altLang="en-US" smtClean="0"/>
              <a:t>32</a:t>
            </a:fld>
            <a:endParaRPr lang="zh-CN" altLang="en-US"/>
          </a:p>
        </p:txBody>
      </p:sp>
      <p:sp>
        <p:nvSpPr>
          <p:cNvPr id="7" name="内容占位符 2">
            <a:extLst>
              <a:ext uri="{FF2B5EF4-FFF2-40B4-BE49-F238E27FC236}">
                <a16:creationId xmlns:a16="http://schemas.microsoft.com/office/drawing/2014/main" id="{24652809-E9F0-58AB-A826-92E4A3A38CFE}"/>
              </a:ext>
            </a:extLst>
          </p:cNvPr>
          <p:cNvSpPr txBox="1">
            <a:spLocks/>
          </p:cNvSpPr>
          <p:nvPr/>
        </p:nvSpPr>
        <p:spPr>
          <a:xfrm>
            <a:off x="482600" y="849894"/>
            <a:ext cx="11214100" cy="5511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pic>
        <p:nvPicPr>
          <p:cNvPr id="11" name="图片 10">
            <a:extLst>
              <a:ext uri="{FF2B5EF4-FFF2-40B4-BE49-F238E27FC236}">
                <a16:creationId xmlns:a16="http://schemas.microsoft.com/office/drawing/2014/main" id="{4943B378-FB64-457E-9B5B-429F82539662}"/>
              </a:ext>
            </a:extLst>
          </p:cNvPr>
          <p:cNvPicPr>
            <a:picLocks noChangeAspect="1"/>
          </p:cNvPicPr>
          <p:nvPr/>
        </p:nvPicPr>
        <p:blipFill>
          <a:blip r:embed="rId3"/>
          <a:stretch>
            <a:fillRect/>
          </a:stretch>
        </p:blipFill>
        <p:spPr>
          <a:xfrm>
            <a:off x="1733243" y="1058002"/>
            <a:ext cx="3453491" cy="5094966"/>
          </a:xfrm>
          <a:prstGeom prst="rect">
            <a:avLst/>
          </a:prstGeom>
          <a:ln>
            <a:solidFill>
              <a:schemeClr val="tx1"/>
            </a:solidFill>
          </a:ln>
        </p:spPr>
      </p:pic>
    </p:spTree>
    <p:extLst>
      <p:ext uri="{BB962C8B-B14F-4D97-AF65-F5344CB8AC3E}">
        <p14:creationId xmlns:p14="http://schemas.microsoft.com/office/powerpoint/2010/main" val="475521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2F174-937C-400B-A280-4051DE90017E}"/>
              </a:ext>
            </a:extLst>
          </p:cNvPr>
          <p:cNvSpPr>
            <a:spLocks noGrp="1"/>
          </p:cNvSpPr>
          <p:nvPr>
            <p:ph type="title"/>
          </p:nvPr>
        </p:nvSpPr>
        <p:spPr/>
        <p:txBody>
          <a:bodyPr/>
          <a:lstStyle/>
          <a:p>
            <a:r>
              <a:rPr lang="en-US" altLang="zh-CN" dirty="0" err="1"/>
              <a:t>Bugku</a:t>
            </a:r>
            <a:r>
              <a:rPr lang="en-US" altLang="zh-CN" dirty="0"/>
              <a:t>-</a:t>
            </a:r>
            <a:r>
              <a:rPr lang="zh-CN" altLang="en-US" dirty="0"/>
              <a:t>红绿灯</a:t>
            </a:r>
          </a:p>
        </p:txBody>
      </p:sp>
      <p:sp>
        <p:nvSpPr>
          <p:cNvPr id="4" name="灯片编号占位符 3">
            <a:extLst>
              <a:ext uri="{FF2B5EF4-FFF2-40B4-BE49-F238E27FC236}">
                <a16:creationId xmlns:a16="http://schemas.microsoft.com/office/drawing/2014/main" id="{B3DC9960-F372-1AA0-A229-20DB1543A993}"/>
              </a:ext>
            </a:extLst>
          </p:cNvPr>
          <p:cNvSpPr>
            <a:spLocks noGrp="1"/>
          </p:cNvSpPr>
          <p:nvPr>
            <p:ph type="sldNum" sz="quarter" idx="12"/>
          </p:nvPr>
        </p:nvSpPr>
        <p:spPr/>
        <p:txBody>
          <a:bodyPr/>
          <a:lstStyle/>
          <a:p>
            <a:fld id="{3ACD1EC8-6F57-41A7-99F1-FEDB2874BA2B}" type="slidenum">
              <a:rPr lang="zh-CN" altLang="en-US" smtClean="0"/>
              <a:t>33</a:t>
            </a:fld>
            <a:endParaRPr lang="zh-CN" altLang="en-US"/>
          </a:p>
        </p:txBody>
      </p:sp>
      <p:sp>
        <p:nvSpPr>
          <p:cNvPr id="7" name="内容占位符 2">
            <a:extLst>
              <a:ext uri="{FF2B5EF4-FFF2-40B4-BE49-F238E27FC236}">
                <a16:creationId xmlns:a16="http://schemas.microsoft.com/office/drawing/2014/main" id="{24652809-E9F0-58AB-A826-92E4A3A38CFE}"/>
              </a:ext>
            </a:extLst>
          </p:cNvPr>
          <p:cNvSpPr txBox="1">
            <a:spLocks/>
          </p:cNvSpPr>
          <p:nvPr/>
        </p:nvSpPr>
        <p:spPr>
          <a:xfrm>
            <a:off x="482600" y="849894"/>
            <a:ext cx="11214100" cy="5511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sp>
        <p:nvSpPr>
          <p:cNvPr id="5" name="内容占位符 4">
            <a:extLst>
              <a:ext uri="{FF2B5EF4-FFF2-40B4-BE49-F238E27FC236}">
                <a16:creationId xmlns:a16="http://schemas.microsoft.com/office/drawing/2014/main" id="{57C89975-9CDB-097D-D158-3A5CEDEDD03B}"/>
              </a:ext>
            </a:extLst>
          </p:cNvPr>
          <p:cNvSpPr>
            <a:spLocks noGrp="1"/>
          </p:cNvSpPr>
          <p:nvPr>
            <p:ph idx="1"/>
          </p:nvPr>
        </p:nvSpPr>
        <p:spPr>
          <a:xfrm>
            <a:off x="482600" y="868182"/>
            <a:ext cx="11459464" cy="5511182"/>
          </a:xfrm>
        </p:spPr>
        <p:txBody>
          <a:bodyPr>
            <a:normAutofit fontScale="92500" lnSpcReduction="20000"/>
          </a:bodyPr>
          <a:lstStyle/>
          <a:p>
            <a:r>
              <a:rPr lang="en-US" altLang="zh-CN" dirty="0"/>
              <a:t>python PIL </a:t>
            </a:r>
            <a:r>
              <a:rPr lang="zh-CN" altLang="en-US" dirty="0"/>
              <a:t>图像处理库</a:t>
            </a:r>
            <a:r>
              <a:rPr lang="en-US" altLang="zh-CN" dirty="0"/>
              <a:t>(Pillow)</a:t>
            </a:r>
          </a:p>
          <a:p>
            <a:r>
              <a:rPr lang="en-US" altLang="zh-CN" dirty="0" err="1"/>
              <a:t>split_images</a:t>
            </a:r>
            <a:r>
              <a:rPr lang="zh-CN" altLang="en-US" dirty="0"/>
              <a:t>为桌面文件夹名</a:t>
            </a:r>
            <a:endParaRPr lang="en-US" altLang="zh-CN" dirty="0"/>
          </a:p>
          <a:p>
            <a:r>
              <a:rPr lang="zh-CN" altLang="en-US" dirty="0"/>
              <a:t>提取每帧图片脚本：</a:t>
            </a:r>
            <a:endParaRPr lang="en-US" altLang="zh-CN" dirty="0"/>
          </a:p>
          <a:p>
            <a:pPr marL="0" indent="0">
              <a:buNone/>
            </a:pPr>
            <a:endParaRPr lang="en-US" altLang="zh-CN" dirty="0"/>
          </a:p>
          <a:p>
            <a:pPr marL="0" indent="0">
              <a:buNone/>
            </a:pPr>
            <a:r>
              <a:rPr lang="en-US" altLang="zh-CN" dirty="0"/>
              <a:t>from PIL import Image</a:t>
            </a:r>
          </a:p>
          <a:p>
            <a:pPr marL="0" indent="0">
              <a:buNone/>
            </a:pPr>
            <a:r>
              <a:rPr lang="en-US" altLang="zh-CN" dirty="0"/>
              <a:t>path = "/home/kali/Desktop/</a:t>
            </a:r>
            <a:r>
              <a:rPr lang="en-US" altLang="zh-CN" dirty="0" err="1"/>
              <a:t>split_images</a:t>
            </a:r>
            <a:r>
              <a:rPr lang="en-US" altLang="zh-CN" dirty="0"/>
              <a:t>/"</a:t>
            </a:r>
          </a:p>
          <a:p>
            <a:pPr marL="0" indent="0">
              <a:buNone/>
            </a:pPr>
            <a:r>
              <a:rPr lang="en-US" altLang="zh-CN" dirty="0"/>
              <a:t>gif = </a:t>
            </a:r>
            <a:r>
              <a:rPr lang="en-US" altLang="zh-CN" dirty="0" err="1"/>
              <a:t>Image.open</a:t>
            </a:r>
            <a:r>
              <a:rPr lang="en-US" altLang="zh-CN" dirty="0"/>
              <a:t>("/home/kali/Desktop/</a:t>
            </a:r>
            <a:r>
              <a:rPr lang="en-US" altLang="zh-CN" dirty="0" err="1"/>
              <a:t>Traffic_Light.gif</a:t>
            </a:r>
            <a:r>
              <a:rPr lang="en-US" altLang="zh-CN" dirty="0"/>
              <a:t>")</a:t>
            </a:r>
          </a:p>
          <a:p>
            <a:pPr marL="0" indent="0">
              <a:buNone/>
            </a:pPr>
            <a:r>
              <a:rPr lang="en-US" altLang="zh-CN" dirty="0"/>
              <a:t>try:</a:t>
            </a:r>
          </a:p>
          <a:p>
            <a:pPr marL="0" indent="0">
              <a:buNone/>
            </a:pPr>
            <a:r>
              <a:rPr lang="en-US" altLang="zh-CN" dirty="0"/>
              <a:t>    while True:</a:t>
            </a:r>
          </a:p>
          <a:p>
            <a:pPr marL="0" indent="0">
              <a:buNone/>
            </a:pPr>
            <a:r>
              <a:rPr lang="en-US" altLang="zh-CN" dirty="0"/>
              <a:t>        </a:t>
            </a:r>
            <a:r>
              <a:rPr lang="en-US" altLang="zh-CN" dirty="0" err="1"/>
              <a:t>gif.save</a:t>
            </a:r>
            <a:r>
              <a:rPr lang="en-US" altLang="zh-CN" dirty="0"/>
              <a:t>(path + str(</a:t>
            </a:r>
            <a:r>
              <a:rPr lang="en-US" altLang="zh-CN" dirty="0" err="1"/>
              <a:t>gif.tell</a:t>
            </a:r>
            <a:r>
              <a:rPr lang="en-US" altLang="zh-CN" dirty="0"/>
              <a:t>()) + ".</a:t>
            </a:r>
            <a:r>
              <a:rPr lang="en-US" altLang="zh-CN" dirty="0" err="1"/>
              <a:t>png</a:t>
            </a:r>
            <a:r>
              <a:rPr lang="en-US" altLang="zh-CN" dirty="0"/>
              <a:t>")</a:t>
            </a:r>
          </a:p>
          <a:p>
            <a:pPr marL="0" indent="0">
              <a:buNone/>
            </a:pPr>
            <a:r>
              <a:rPr lang="en-US" altLang="zh-CN" dirty="0"/>
              <a:t>        </a:t>
            </a:r>
            <a:r>
              <a:rPr lang="en-US" altLang="zh-CN" dirty="0" err="1"/>
              <a:t>gif.seek</a:t>
            </a:r>
            <a:r>
              <a:rPr lang="en-US" altLang="zh-CN" dirty="0"/>
              <a:t>(</a:t>
            </a:r>
            <a:r>
              <a:rPr lang="en-US" altLang="zh-CN" dirty="0" err="1"/>
              <a:t>gif.tell</a:t>
            </a:r>
            <a:r>
              <a:rPr lang="en-US" altLang="zh-CN" dirty="0"/>
              <a:t>() + 1)</a:t>
            </a:r>
          </a:p>
          <a:p>
            <a:pPr marL="0" indent="0">
              <a:buNone/>
            </a:pPr>
            <a:r>
              <a:rPr lang="en-US" altLang="zh-CN" dirty="0"/>
              <a:t>except:</a:t>
            </a:r>
          </a:p>
          <a:p>
            <a:pPr marL="0" indent="0">
              <a:buNone/>
            </a:pPr>
            <a:r>
              <a:rPr lang="en-US" altLang="zh-CN" dirty="0"/>
              <a:t>    pass</a:t>
            </a:r>
          </a:p>
          <a:p>
            <a:pPr marL="0" indent="0">
              <a:buNone/>
            </a:pPr>
            <a:endParaRPr lang="en-US" altLang="zh-CN" dirty="0"/>
          </a:p>
          <a:p>
            <a:endParaRPr lang="en-US" altLang="zh-CN" dirty="0"/>
          </a:p>
          <a:p>
            <a:pPr marL="0" indent="0">
              <a:buNone/>
            </a:pPr>
            <a:endParaRPr lang="en-US" altLang="zh-CN" dirty="0"/>
          </a:p>
          <a:p>
            <a:endParaRPr lang="zh-CN" altLang="en-US" dirty="0"/>
          </a:p>
        </p:txBody>
      </p:sp>
    </p:spTree>
    <p:extLst>
      <p:ext uri="{BB962C8B-B14F-4D97-AF65-F5344CB8AC3E}">
        <p14:creationId xmlns:p14="http://schemas.microsoft.com/office/powerpoint/2010/main" val="3191515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2F174-937C-400B-A280-4051DE90017E}"/>
              </a:ext>
            </a:extLst>
          </p:cNvPr>
          <p:cNvSpPr>
            <a:spLocks noGrp="1"/>
          </p:cNvSpPr>
          <p:nvPr>
            <p:ph type="title"/>
          </p:nvPr>
        </p:nvSpPr>
        <p:spPr/>
        <p:txBody>
          <a:bodyPr/>
          <a:lstStyle/>
          <a:p>
            <a:r>
              <a:rPr lang="en-US" altLang="zh-CN" dirty="0" err="1"/>
              <a:t>Bugku</a:t>
            </a:r>
            <a:r>
              <a:rPr lang="en-US" altLang="zh-CN" dirty="0"/>
              <a:t>-</a:t>
            </a:r>
            <a:r>
              <a:rPr lang="zh-CN" altLang="en-US" dirty="0"/>
              <a:t>红绿灯</a:t>
            </a:r>
          </a:p>
        </p:txBody>
      </p:sp>
      <p:sp>
        <p:nvSpPr>
          <p:cNvPr id="4" name="灯片编号占位符 3">
            <a:extLst>
              <a:ext uri="{FF2B5EF4-FFF2-40B4-BE49-F238E27FC236}">
                <a16:creationId xmlns:a16="http://schemas.microsoft.com/office/drawing/2014/main" id="{B3DC9960-F372-1AA0-A229-20DB1543A993}"/>
              </a:ext>
            </a:extLst>
          </p:cNvPr>
          <p:cNvSpPr>
            <a:spLocks noGrp="1"/>
          </p:cNvSpPr>
          <p:nvPr>
            <p:ph type="sldNum" sz="quarter" idx="12"/>
          </p:nvPr>
        </p:nvSpPr>
        <p:spPr/>
        <p:txBody>
          <a:bodyPr/>
          <a:lstStyle/>
          <a:p>
            <a:fld id="{3ACD1EC8-6F57-41A7-99F1-FEDB2874BA2B}" type="slidenum">
              <a:rPr lang="zh-CN" altLang="en-US" smtClean="0"/>
              <a:t>34</a:t>
            </a:fld>
            <a:endParaRPr lang="zh-CN" altLang="en-US"/>
          </a:p>
        </p:txBody>
      </p:sp>
      <p:sp>
        <p:nvSpPr>
          <p:cNvPr id="7" name="内容占位符 2">
            <a:extLst>
              <a:ext uri="{FF2B5EF4-FFF2-40B4-BE49-F238E27FC236}">
                <a16:creationId xmlns:a16="http://schemas.microsoft.com/office/drawing/2014/main" id="{24652809-E9F0-58AB-A826-92E4A3A38CFE}"/>
              </a:ext>
            </a:extLst>
          </p:cNvPr>
          <p:cNvSpPr txBox="1">
            <a:spLocks/>
          </p:cNvSpPr>
          <p:nvPr/>
        </p:nvSpPr>
        <p:spPr>
          <a:xfrm>
            <a:off x="482600" y="849894"/>
            <a:ext cx="11214100" cy="5511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sp>
        <p:nvSpPr>
          <p:cNvPr id="5" name="内容占位符 4">
            <a:extLst>
              <a:ext uri="{FF2B5EF4-FFF2-40B4-BE49-F238E27FC236}">
                <a16:creationId xmlns:a16="http://schemas.microsoft.com/office/drawing/2014/main" id="{57C89975-9CDB-097D-D158-3A5CEDEDD03B}"/>
              </a:ext>
            </a:extLst>
          </p:cNvPr>
          <p:cNvSpPr>
            <a:spLocks noGrp="1"/>
          </p:cNvSpPr>
          <p:nvPr>
            <p:ph idx="1"/>
          </p:nvPr>
        </p:nvSpPr>
        <p:spPr>
          <a:xfrm>
            <a:off x="482600" y="868182"/>
            <a:ext cx="11459464" cy="5511182"/>
          </a:xfrm>
        </p:spPr>
        <p:txBody>
          <a:bodyPr/>
          <a:lstStyle/>
          <a:p>
            <a:endParaRPr lang="zh-CN" altLang="en-US" dirty="0"/>
          </a:p>
        </p:txBody>
      </p:sp>
      <p:pic>
        <p:nvPicPr>
          <p:cNvPr id="6" name="图片 5">
            <a:extLst>
              <a:ext uri="{FF2B5EF4-FFF2-40B4-BE49-F238E27FC236}">
                <a16:creationId xmlns:a16="http://schemas.microsoft.com/office/drawing/2014/main" id="{731C6EF5-CA43-3410-414F-654E626D574B}"/>
              </a:ext>
            </a:extLst>
          </p:cNvPr>
          <p:cNvPicPr>
            <a:picLocks noChangeAspect="1"/>
          </p:cNvPicPr>
          <p:nvPr/>
        </p:nvPicPr>
        <p:blipFill>
          <a:blip r:embed="rId3"/>
          <a:stretch>
            <a:fillRect/>
          </a:stretch>
        </p:blipFill>
        <p:spPr>
          <a:xfrm>
            <a:off x="482600" y="975907"/>
            <a:ext cx="11214099" cy="5403457"/>
          </a:xfrm>
          <a:prstGeom prst="rect">
            <a:avLst/>
          </a:prstGeom>
        </p:spPr>
      </p:pic>
    </p:spTree>
    <p:extLst>
      <p:ext uri="{BB962C8B-B14F-4D97-AF65-F5344CB8AC3E}">
        <p14:creationId xmlns:p14="http://schemas.microsoft.com/office/powerpoint/2010/main" val="2492715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2F174-937C-400B-A280-4051DE90017E}"/>
              </a:ext>
            </a:extLst>
          </p:cNvPr>
          <p:cNvSpPr>
            <a:spLocks noGrp="1"/>
          </p:cNvSpPr>
          <p:nvPr>
            <p:ph type="title"/>
          </p:nvPr>
        </p:nvSpPr>
        <p:spPr/>
        <p:txBody>
          <a:bodyPr/>
          <a:lstStyle/>
          <a:p>
            <a:r>
              <a:rPr lang="en-US" altLang="zh-CN" dirty="0" err="1"/>
              <a:t>Bugku</a:t>
            </a:r>
            <a:r>
              <a:rPr lang="en-US" altLang="zh-CN" dirty="0"/>
              <a:t>-</a:t>
            </a:r>
            <a:r>
              <a:rPr lang="zh-CN" altLang="en-US" dirty="0"/>
              <a:t>红绿灯</a:t>
            </a:r>
          </a:p>
        </p:txBody>
      </p:sp>
      <p:sp>
        <p:nvSpPr>
          <p:cNvPr id="4" name="灯片编号占位符 3">
            <a:extLst>
              <a:ext uri="{FF2B5EF4-FFF2-40B4-BE49-F238E27FC236}">
                <a16:creationId xmlns:a16="http://schemas.microsoft.com/office/drawing/2014/main" id="{B3DC9960-F372-1AA0-A229-20DB1543A993}"/>
              </a:ext>
            </a:extLst>
          </p:cNvPr>
          <p:cNvSpPr>
            <a:spLocks noGrp="1"/>
          </p:cNvSpPr>
          <p:nvPr>
            <p:ph type="sldNum" sz="quarter" idx="12"/>
          </p:nvPr>
        </p:nvSpPr>
        <p:spPr/>
        <p:txBody>
          <a:bodyPr/>
          <a:lstStyle/>
          <a:p>
            <a:fld id="{3ACD1EC8-6F57-41A7-99F1-FEDB2874BA2B}" type="slidenum">
              <a:rPr lang="zh-CN" altLang="en-US" smtClean="0"/>
              <a:t>35</a:t>
            </a:fld>
            <a:endParaRPr lang="zh-CN" altLang="en-US"/>
          </a:p>
        </p:txBody>
      </p:sp>
      <p:sp>
        <p:nvSpPr>
          <p:cNvPr id="7" name="内容占位符 2">
            <a:extLst>
              <a:ext uri="{FF2B5EF4-FFF2-40B4-BE49-F238E27FC236}">
                <a16:creationId xmlns:a16="http://schemas.microsoft.com/office/drawing/2014/main" id="{24652809-E9F0-58AB-A826-92E4A3A38CFE}"/>
              </a:ext>
            </a:extLst>
          </p:cNvPr>
          <p:cNvSpPr txBox="1">
            <a:spLocks/>
          </p:cNvSpPr>
          <p:nvPr/>
        </p:nvSpPr>
        <p:spPr>
          <a:xfrm>
            <a:off x="482600" y="849894"/>
            <a:ext cx="11214100" cy="5511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sp>
        <p:nvSpPr>
          <p:cNvPr id="5" name="内容占位符 4">
            <a:extLst>
              <a:ext uri="{FF2B5EF4-FFF2-40B4-BE49-F238E27FC236}">
                <a16:creationId xmlns:a16="http://schemas.microsoft.com/office/drawing/2014/main" id="{57C89975-9CDB-097D-D158-3A5CEDEDD03B}"/>
              </a:ext>
            </a:extLst>
          </p:cNvPr>
          <p:cNvSpPr>
            <a:spLocks noGrp="1"/>
          </p:cNvSpPr>
          <p:nvPr>
            <p:ph idx="1"/>
          </p:nvPr>
        </p:nvSpPr>
        <p:spPr>
          <a:xfrm>
            <a:off x="482600" y="868182"/>
            <a:ext cx="11459464" cy="3836778"/>
          </a:xfrm>
        </p:spPr>
        <p:txBody>
          <a:bodyPr>
            <a:normAutofit/>
          </a:bodyPr>
          <a:lstStyle/>
          <a:p>
            <a:pPr marL="0" indent="0">
              <a:lnSpc>
                <a:spcPct val="60000"/>
              </a:lnSpc>
              <a:buNone/>
            </a:pPr>
            <a:r>
              <a:rPr lang="en-US" altLang="zh-CN" sz="2000" dirty="0"/>
              <a:t>from PIL import Image</a:t>
            </a:r>
          </a:p>
          <a:p>
            <a:pPr marL="0" indent="0">
              <a:lnSpc>
                <a:spcPct val="60000"/>
              </a:lnSpc>
              <a:buNone/>
            </a:pPr>
            <a:r>
              <a:rPr lang="en-US" altLang="zh-CN" sz="2000" dirty="0"/>
              <a:t>path = "/home/kali/Desktop/</a:t>
            </a:r>
            <a:r>
              <a:rPr lang="en-US" altLang="zh-CN" sz="2000" dirty="0" err="1"/>
              <a:t>split_images</a:t>
            </a:r>
            <a:r>
              <a:rPr lang="en-US" altLang="zh-CN" sz="2000" dirty="0"/>
              <a:t>/"</a:t>
            </a:r>
          </a:p>
          <a:p>
            <a:pPr marL="0" indent="0">
              <a:lnSpc>
                <a:spcPct val="60000"/>
              </a:lnSpc>
              <a:buNone/>
            </a:pPr>
            <a:r>
              <a:rPr lang="en-US" altLang="zh-CN" sz="2000" dirty="0"/>
              <a:t>flag=""</a:t>
            </a:r>
          </a:p>
          <a:p>
            <a:pPr marL="0" indent="0">
              <a:lnSpc>
                <a:spcPct val="60000"/>
              </a:lnSpc>
              <a:buNone/>
            </a:pPr>
            <a:r>
              <a:rPr lang="en-US" altLang="zh-CN" sz="2000" dirty="0"/>
              <a:t>for </a:t>
            </a:r>
            <a:r>
              <a:rPr lang="en-US" altLang="zh-CN" sz="2000" dirty="0" err="1"/>
              <a:t>i</a:t>
            </a:r>
            <a:r>
              <a:rPr lang="en-US" altLang="zh-CN" sz="2000" dirty="0"/>
              <a:t> in range(1168):</a:t>
            </a:r>
          </a:p>
          <a:p>
            <a:pPr marL="0" indent="0">
              <a:lnSpc>
                <a:spcPct val="60000"/>
              </a:lnSpc>
              <a:buNone/>
            </a:pPr>
            <a:r>
              <a:rPr lang="en-US" altLang="zh-CN" sz="2000" dirty="0"/>
              <a:t>    image=</a:t>
            </a:r>
            <a:r>
              <a:rPr lang="en-US" altLang="zh-CN" sz="2000" dirty="0" err="1"/>
              <a:t>Image.open</a:t>
            </a:r>
            <a:r>
              <a:rPr lang="en-US" altLang="zh-CN" sz="2000" dirty="0"/>
              <a:t>(</a:t>
            </a:r>
            <a:r>
              <a:rPr lang="en-US" altLang="zh-CN" sz="2000" dirty="0" err="1"/>
              <a:t>path+str</a:t>
            </a:r>
            <a:r>
              <a:rPr lang="en-US" altLang="zh-CN" sz="2000" dirty="0"/>
              <a:t>(</a:t>
            </a:r>
            <a:r>
              <a:rPr lang="en-US" altLang="zh-CN" sz="2000" dirty="0" err="1"/>
              <a:t>i</a:t>
            </a:r>
            <a:r>
              <a:rPr lang="en-US" altLang="zh-CN" sz="2000" dirty="0"/>
              <a:t>)+'.</a:t>
            </a:r>
            <a:r>
              <a:rPr lang="en-US" altLang="zh-CN" sz="2000" dirty="0" err="1"/>
              <a:t>png</a:t>
            </a:r>
            <a:r>
              <a:rPr lang="en-US" altLang="zh-CN" sz="2000" dirty="0"/>
              <a:t>')</a:t>
            </a:r>
          </a:p>
          <a:p>
            <a:pPr marL="0" indent="0">
              <a:lnSpc>
                <a:spcPct val="60000"/>
              </a:lnSpc>
              <a:buNone/>
            </a:pPr>
            <a:r>
              <a:rPr lang="en-US" altLang="zh-CN" sz="2000" dirty="0"/>
              <a:t>    if </a:t>
            </a:r>
            <a:r>
              <a:rPr lang="en-US" altLang="zh-CN" sz="2000" dirty="0" err="1"/>
              <a:t>image.getpixel</a:t>
            </a:r>
            <a:r>
              <a:rPr lang="en-US" altLang="zh-CN" sz="2000" dirty="0"/>
              <a:t>((115,55))==(254, 0, 0, 255):</a:t>
            </a:r>
          </a:p>
          <a:p>
            <a:pPr marL="0" indent="0">
              <a:lnSpc>
                <a:spcPct val="60000"/>
              </a:lnSpc>
              <a:buNone/>
            </a:pPr>
            <a:r>
              <a:rPr lang="en-US" altLang="zh-CN" sz="2000" dirty="0"/>
              <a:t>        flag+=str(1)</a:t>
            </a:r>
          </a:p>
          <a:p>
            <a:pPr marL="0" indent="0">
              <a:lnSpc>
                <a:spcPct val="60000"/>
              </a:lnSpc>
              <a:buNone/>
            </a:pPr>
            <a:r>
              <a:rPr lang="en-US" altLang="zh-CN" sz="2000" dirty="0"/>
              <a:t>    </a:t>
            </a:r>
            <a:r>
              <a:rPr lang="en-US" altLang="zh-CN" sz="2000" dirty="0" err="1"/>
              <a:t>elif</a:t>
            </a:r>
            <a:r>
              <a:rPr lang="en-US" altLang="zh-CN" sz="2000" dirty="0"/>
              <a:t> </a:t>
            </a:r>
            <a:r>
              <a:rPr lang="en-US" altLang="zh-CN" sz="2000" dirty="0" err="1"/>
              <a:t>image.getpixel</a:t>
            </a:r>
            <a:r>
              <a:rPr lang="en-US" altLang="zh-CN" sz="2000" dirty="0"/>
              <a:t>((115,145))==(7, 253, 8, 255):</a:t>
            </a:r>
          </a:p>
          <a:p>
            <a:pPr marL="0" indent="0">
              <a:lnSpc>
                <a:spcPct val="60000"/>
              </a:lnSpc>
              <a:buNone/>
            </a:pPr>
            <a:r>
              <a:rPr lang="en-US" altLang="zh-CN" sz="2000" dirty="0"/>
              <a:t>        flag+=str(0)</a:t>
            </a:r>
          </a:p>
          <a:p>
            <a:pPr marL="0" indent="0">
              <a:lnSpc>
                <a:spcPct val="60000"/>
              </a:lnSpc>
              <a:buNone/>
            </a:pPr>
            <a:r>
              <a:rPr lang="en-US" altLang="zh-CN" sz="2000" dirty="0"/>
              <a:t>    </a:t>
            </a:r>
            <a:r>
              <a:rPr lang="en-US" altLang="zh-CN" sz="2000" dirty="0" err="1"/>
              <a:t>elif</a:t>
            </a:r>
            <a:r>
              <a:rPr lang="en-US" altLang="zh-CN" sz="2000" dirty="0"/>
              <a:t> </a:t>
            </a:r>
            <a:r>
              <a:rPr lang="en-US" altLang="zh-CN" sz="2000" dirty="0" err="1"/>
              <a:t>image.getpixel</a:t>
            </a:r>
            <a:r>
              <a:rPr lang="en-US" altLang="zh-CN" sz="2000" dirty="0"/>
              <a:t>((115,100))==(254, 254, 0, 255):</a:t>
            </a:r>
          </a:p>
          <a:p>
            <a:pPr marL="0" indent="0">
              <a:lnSpc>
                <a:spcPct val="60000"/>
              </a:lnSpc>
              <a:buNone/>
            </a:pPr>
            <a:r>
              <a:rPr lang="en-US" altLang="zh-CN" sz="2000" dirty="0"/>
              <a:t>        flag+=" "</a:t>
            </a:r>
          </a:p>
          <a:p>
            <a:pPr marL="0" indent="0">
              <a:lnSpc>
                <a:spcPct val="60000"/>
              </a:lnSpc>
              <a:buNone/>
            </a:pPr>
            <a:r>
              <a:rPr lang="en-US" altLang="zh-CN" sz="2000" dirty="0"/>
              <a:t>print(flag)</a:t>
            </a:r>
          </a:p>
          <a:p>
            <a:pPr marL="0" indent="0">
              <a:lnSpc>
                <a:spcPct val="60000"/>
              </a:lnSpc>
              <a:buNone/>
            </a:pPr>
            <a:endParaRPr lang="zh-CN" altLang="en-US" sz="2000" dirty="0"/>
          </a:p>
        </p:txBody>
      </p:sp>
      <p:pic>
        <p:nvPicPr>
          <p:cNvPr id="3" name="内容占位符 5" descr="图标&#10;&#10;描述已自动生成">
            <a:extLst>
              <a:ext uri="{FF2B5EF4-FFF2-40B4-BE49-F238E27FC236}">
                <a16:creationId xmlns:a16="http://schemas.microsoft.com/office/drawing/2014/main" id="{0485E4FD-5B73-3868-579C-43BF7DA06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7628" y="1234440"/>
            <a:ext cx="2729072" cy="2729072"/>
          </a:xfrm>
          <a:prstGeom prst="rect">
            <a:avLst/>
          </a:prstGeom>
        </p:spPr>
      </p:pic>
      <p:sp>
        <p:nvSpPr>
          <p:cNvPr id="9" name="文本框 8">
            <a:extLst>
              <a:ext uri="{FF2B5EF4-FFF2-40B4-BE49-F238E27FC236}">
                <a16:creationId xmlns:a16="http://schemas.microsoft.com/office/drawing/2014/main" id="{2A2EA666-785E-20A0-E637-338772131A59}"/>
              </a:ext>
            </a:extLst>
          </p:cNvPr>
          <p:cNvSpPr txBox="1"/>
          <p:nvPr/>
        </p:nvSpPr>
        <p:spPr>
          <a:xfrm>
            <a:off x="172656" y="4704960"/>
            <a:ext cx="11833987" cy="1754326"/>
          </a:xfrm>
          <a:prstGeom prst="rect">
            <a:avLst/>
          </a:prstGeom>
          <a:noFill/>
          <a:ln>
            <a:solidFill>
              <a:schemeClr val="tx1"/>
            </a:solidFill>
          </a:ln>
        </p:spPr>
        <p:txBody>
          <a:bodyPr wrap="square">
            <a:spAutoFit/>
          </a:bodyPr>
          <a:lstStyle/>
          <a:p>
            <a:r>
              <a:rPr lang="zh-CN" altLang="en-US" dirty="0"/>
              <a:t>01100110 01101100 01100001 01100111 01111011 01010000 01101100 00110011 00110100 01110011 00110011 01011111 01110000 00110100 01111001 01011111 00110100 01110100 01110100 00110011 01101110 01110100 00110001 00110000 01101110 01011111 01110100 00110000 01011111 01110100 01110010 00110100 01100110 01100110 00110001 01100011 01011111 01110011 00110100 01100110 00110011 01110100 01111001 01011111 01110111 01101000 00110011 01101110 01011111 01111001 00110000 01110101 01011111 00110100 01110010 00110011 01011111 00110000 01110101 01110100 01110011 00110001 01100100 00110011 01111101</a:t>
            </a:r>
          </a:p>
        </p:txBody>
      </p:sp>
    </p:spTree>
    <p:extLst>
      <p:ext uri="{BB962C8B-B14F-4D97-AF65-F5344CB8AC3E}">
        <p14:creationId xmlns:p14="http://schemas.microsoft.com/office/powerpoint/2010/main" val="1273470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2F174-937C-400B-A280-4051DE90017E}"/>
              </a:ext>
            </a:extLst>
          </p:cNvPr>
          <p:cNvSpPr>
            <a:spLocks noGrp="1"/>
          </p:cNvSpPr>
          <p:nvPr>
            <p:ph type="title"/>
          </p:nvPr>
        </p:nvSpPr>
        <p:spPr/>
        <p:txBody>
          <a:bodyPr/>
          <a:lstStyle/>
          <a:p>
            <a:r>
              <a:rPr lang="en-US" altLang="zh-CN" dirty="0" err="1"/>
              <a:t>Bugku</a:t>
            </a:r>
            <a:r>
              <a:rPr lang="en-US" altLang="zh-CN" dirty="0"/>
              <a:t>-</a:t>
            </a:r>
            <a:r>
              <a:rPr lang="zh-CN" altLang="en-US" dirty="0"/>
              <a:t>红绿灯</a:t>
            </a:r>
          </a:p>
        </p:txBody>
      </p:sp>
      <p:sp>
        <p:nvSpPr>
          <p:cNvPr id="4" name="灯片编号占位符 3">
            <a:extLst>
              <a:ext uri="{FF2B5EF4-FFF2-40B4-BE49-F238E27FC236}">
                <a16:creationId xmlns:a16="http://schemas.microsoft.com/office/drawing/2014/main" id="{B3DC9960-F372-1AA0-A229-20DB1543A993}"/>
              </a:ext>
            </a:extLst>
          </p:cNvPr>
          <p:cNvSpPr>
            <a:spLocks noGrp="1"/>
          </p:cNvSpPr>
          <p:nvPr>
            <p:ph type="sldNum" sz="quarter" idx="12"/>
          </p:nvPr>
        </p:nvSpPr>
        <p:spPr/>
        <p:txBody>
          <a:bodyPr/>
          <a:lstStyle/>
          <a:p>
            <a:fld id="{3ACD1EC8-6F57-41A7-99F1-FEDB2874BA2B}" type="slidenum">
              <a:rPr lang="zh-CN" altLang="en-US" smtClean="0"/>
              <a:t>36</a:t>
            </a:fld>
            <a:endParaRPr lang="zh-CN" altLang="en-US"/>
          </a:p>
        </p:txBody>
      </p:sp>
      <p:sp>
        <p:nvSpPr>
          <p:cNvPr id="7" name="内容占位符 2">
            <a:extLst>
              <a:ext uri="{FF2B5EF4-FFF2-40B4-BE49-F238E27FC236}">
                <a16:creationId xmlns:a16="http://schemas.microsoft.com/office/drawing/2014/main" id="{24652809-E9F0-58AB-A826-92E4A3A38CFE}"/>
              </a:ext>
            </a:extLst>
          </p:cNvPr>
          <p:cNvSpPr txBox="1">
            <a:spLocks/>
          </p:cNvSpPr>
          <p:nvPr/>
        </p:nvSpPr>
        <p:spPr>
          <a:xfrm>
            <a:off x="482600" y="849894"/>
            <a:ext cx="11214100" cy="55111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pic>
        <p:nvPicPr>
          <p:cNvPr id="11" name="内容占位符 10">
            <a:extLst>
              <a:ext uri="{FF2B5EF4-FFF2-40B4-BE49-F238E27FC236}">
                <a16:creationId xmlns:a16="http://schemas.microsoft.com/office/drawing/2014/main" id="{642BB857-B21E-9EC6-6BC2-EE9A7F735A4C}"/>
              </a:ext>
            </a:extLst>
          </p:cNvPr>
          <p:cNvPicPr>
            <a:picLocks noGrp="1" noChangeAspect="1"/>
          </p:cNvPicPr>
          <p:nvPr>
            <p:ph idx="1"/>
          </p:nvPr>
        </p:nvPicPr>
        <p:blipFill>
          <a:blip r:embed="rId3"/>
          <a:stretch>
            <a:fillRect/>
          </a:stretch>
        </p:blipFill>
        <p:spPr>
          <a:xfrm>
            <a:off x="482600" y="1135239"/>
            <a:ext cx="11204284" cy="3603563"/>
          </a:xfrm>
        </p:spPr>
      </p:pic>
      <p:pic>
        <p:nvPicPr>
          <p:cNvPr id="13" name="图片 12">
            <a:extLst>
              <a:ext uri="{FF2B5EF4-FFF2-40B4-BE49-F238E27FC236}">
                <a16:creationId xmlns:a16="http://schemas.microsoft.com/office/drawing/2014/main" id="{5DCE585F-5570-A75E-3225-2835336678B2}"/>
              </a:ext>
            </a:extLst>
          </p:cNvPr>
          <p:cNvPicPr>
            <a:picLocks noChangeAspect="1"/>
          </p:cNvPicPr>
          <p:nvPr/>
        </p:nvPicPr>
        <p:blipFill>
          <a:blip r:embed="rId4"/>
          <a:stretch>
            <a:fillRect/>
          </a:stretch>
        </p:blipFill>
        <p:spPr>
          <a:xfrm>
            <a:off x="473456" y="4956327"/>
            <a:ext cx="11227840" cy="1325601"/>
          </a:xfrm>
          <a:prstGeom prst="rect">
            <a:avLst/>
          </a:prstGeom>
        </p:spPr>
      </p:pic>
    </p:spTree>
    <p:extLst>
      <p:ext uri="{BB962C8B-B14F-4D97-AF65-F5344CB8AC3E}">
        <p14:creationId xmlns:p14="http://schemas.microsoft.com/office/powerpoint/2010/main" val="2058507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5BEF4-0534-A35D-FD29-EA873365BD2D}"/>
              </a:ext>
            </a:extLst>
          </p:cNvPr>
          <p:cNvSpPr>
            <a:spLocks noGrp="1"/>
          </p:cNvSpPr>
          <p:nvPr>
            <p:ph type="title"/>
          </p:nvPr>
        </p:nvSpPr>
        <p:spPr/>
        <p:txBody>
          <a:bodyPr/>
          <a:lstStyle/>
          <a:p>
            <a:endParaRPr lang="zh-CN" altLang="en-US"/>
          </a:p>
        </p:txBody>
      </p:sp>
      <p:sp>
        <p:nvSpPr>
          <p:cNvPr id="4" name="灯片编号占位符 3">
            <a:extLst>
              <a:ext uri="{FF2B5EF4-FFF2-40B4-BE49-F238E27FC236}">
                <a16:creationId xmlns:a16="http://schemas.microsoft.com/office/drawing/2014/main" id="{662ADDD4-01EA-11C2-632F-49FF1B811037}"/>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4</a:t>
            </a:fld>
            <a:endParaRPr lang="en-US" altLang="zh-CN"/>
          </a:p>
        </p:txBody>
      </p:sp>
      <p:pic>
        <p:nvPicPr>
          <p:cNvPr id="8" name="内容占位符 7" descr="电子设备的屏幕&#10;&#10;描述已自动生成">
            <a:extLst>
              <a:ext uri="{FF2B5EF4-FFF2-40B4-BE49-F238E27FC236}">
                <a16:creationId xmlns:a16="http://schemas.microsoft.com/office/drawing/2014/main" id="{900CB367-33DE-0949-2B39-1B95D4E29B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3410" y="132698"/>
            <a:ext cx="9725180" cy="6592603"/>
          </a:xfrm>
        </p:spPr>
      </p:pic>
    </p:spTree>
    <p:extLst>
      <p:ext uri="{BB962C8B-B14F-4D97-AF65-F5344CB8AC3E}">
        <p14:creationId xmlns:p14="http://schemas.microsoft.com/office/powerpoint/2010/main" val="1486475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4256CA-7DAC-6E77-2FEB-8E4789648213}"/>
              </a:ext>
            </a:extLst>
          </p:cNvPr>
          <p:cNvSpPr>
            <a:spLocks noGrp="1"/>
          </p:cNvSpPr>
          <p:nvPr>
            <p:ph type="title"/>
          </p:nvPr>
        </p:nvSpPr>
        <p:spPr/>
        <p:txBody>
          <a:bodyPr/>
          <a:lstStyle/>
          <a:p>
            <a:r>
              <a:rPr lang="zh-CN" altLang="en-US" dirty="0"/>
              <a:t>字符串切片</a:t>
            </a:r>
          </a:p>
        </p:txBody>
      </p:sp>
      <p:sp>
        <p:nvSpPr>
          <p:cNvPr id="3" name="内容占位符 2">
            <a:extLst>
              <a:ext uri="{FF2B5EF4-FFF2-40B4-BE49-F238E27FC236}">
                <a16:creationId xmlns:a16="http://schemas.microsoft.com/office/drawing/2014/main" id="{13EB9CC6-9CB6-4F81-6571-38D046FC42E1}"/>
              </a:ext>
            </a:extLst>
          </p:cNvPr>
          <p:cNvSpPr>
            <a:spLocks noGrp="1"/>
          </p:cNvSpPr>
          <p:nvPr>
            <p:ph idx="1"/>
          </p:nvPr>
        </p:nvSpPr>
        <p:spPr/>
        <p:txBody>
          <a:bodyPr/>
          <a:lstStyle/>
          <a:p>
            <a:r>
              <a:rPr lang="zh-CN" altLang="en-US" dirty="0"/>
              <a:t>指定一个索引区间，取出指定的字符串。</a:t>
            </a:r>
          </a:p>
          <a:p>
            <a:r>
              <a:rPr lang="en-US" altLang="zh-CN" dirty="0"/>
              <a:t>[</a:t>
            </a:r>
            <a:r>
              <a:rPr lang="zh-CN" altLang="en-US" dirty="0"/>
              <a:t>起始索引</a:t>
            </a:r>
            <a:r>
              <a:rPr lang="en-US" altLang="zh-CN" dirty="0"/>
              <a:t>:</a:t>
            </a:r>
            <a:r>
              <a:rPr lang="zh-CN" altLang="en-US" dirty="0"/>
              <a:t>结束索引</a:t>
            </a:r>
            <a:r>
              <a:rPr lang="en-US" altLang="zh-CN" dirty="0"/>
              <a:t>:</a:t>
            </a:r>
            <a:r>
              <a:rPr lang="zh-CN" altLang="en-US" dirty="0"/>
              <a:t>步长</a:t>
            </a:r>
            <a:r>
              <a:rPr lang="en-US" altLang="zh-CN" dirty="0"/>
              <a:t>]</a:t>
            </a:r>
          </a:p>
          <a:p>
            <a:endParaRPr lang="zh-CN" altLang="en-US" dirty="0"/>
          </a:p>
        </p:txBody>
      </p:sp>
      <p:sp>
        <p:nvSpPr>
          <p:cNvPr id="4" name="灯片编号占位符 3">
            <a:extLst>
              <a:ext uri="{FF2B5EF4-FFF2-40B4-BE49-F238E27FC236}">
                <a16:creationId xmlns:a16="http://schemas.microsoft.com/office/drawing/2014/main" id="{CC804C9C-69EC-CB38-CC9D-3052C4BAE739}"/>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5</a:t>
            </a:fld>
            <a:endParaRPr lang="en-US" altLang="zh-CN"/>
          </a:p>
        </p:txBody>
      </p:sp>
      <p:pic>
        <p:nvPicPr>
          <p:cNvPr id="6" name="图片 5">
            <a:extLst>
              <a:ext uri="{FF2B5EF4-FFF2-40B4-BE49-F238E27FC236}">
                <a16:creationId xmlns:a16="http://schemas.microsoft.com/office/drawing/2014/main" id="{8B72CD66-96BF-650C-430F-1B2B46EF6DDC}"/>
              </a:ext>
            </a:extLst>
          </p:cNvPr>
          <p:cNvPicPr>
            <a:picLocks noChangeAspect="1"/>
          </p:cNvPicPr>
          <p:nvPr/>
        </p:nvPicPr>
        <p:blipFill>
          <a:blip r:embed="rId3"/>
          <a:stretch>
            <a:fillRect/>
          </a:stretch>
        </p:blipFill>
        <p:spPr>
          <a:xfrm>
            <a:off x="1040489" y="2566475"/>
            <a:ext cx="4824071" cy="3725908"/>
          </a:xfrm>
          <a:prstGeom prst="rect">
            <a:avLst/>
          </a:prstGeom>
        </p:spPr>
      </p:pic>
      <p:pic>
        <p:nvPicPr>
          <p:cNvPr id="8" name="图片 7">
            <a:extLst>
              <a:ext uri="{FF2B5EF4-FFF2-40B4-BE49-F238E27FC236}">
                <a16:creationId xmlns:a16="http://schemas.microsoft.com/office/drawing/2014/main" id="{F9EADE5A-5071-7A0E-4786-E2AAECA378CF}"/>
              </a:ext>
            </a:extLst>
          </p:cNvPr>
          <p:cNvPicPr>
            <a:picLocks noChangeAspect="1"/>
          </p:cNvPicPr>
          <p:nvPr/>
        </p:nvPicPr>
        <p:blipFill>
          <a:blip r:embed="rId4"/>
          <a:stretch>
            <a:fillRect/>
          </a:stretch>
        </p:blipFill>
        <p:spPr>
          <a:xfrm>
            <a:off x="6463407" y="2990999"/>
            <a:ext cx="4824071" cy="2821221"/>
          </a:xfrm>
          <a:prstGeom prst="rect">
            <a:avLst/>
          </a:prstGeom>
        </p:spPr>
      </p:pic>
    </p:spTree>
    <p:extLst>
      <p:ext uri="{BB962C8B-B14F-4D97-AF65-F5344CB8AC3E}">
        <p14:creationId xmlns:p14="http://schemas.microsoft.com/office/powerpoint/2010/main" val="2757567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B713E-D051-1FD8-6724-360E4D486FF1}"/>
              </a:ext>
            </a:extLst>
          </p:cNvPr>
          <p:cNvSpPr>
            <a:spLocks noGrp="1"/>
          </p:cNvSpPr>
          <p:nvPr>
            <p:ph type="title"/>
          </p:nvPr>
        </p:nvSpPr>
        <p:spPr/>
        <p:txBody>
          <a:bodyPr/>
          <a:lstStyle/>
          <a:p>
            <a:r>
              <a:rPr lang="zh-CN" altLang="en-US" dirty="0"/>
              <a:t>字符串遍历</a:t>
            </a:r>
          </a:p>
        </p:txBody>
      </p:sp>
      <p:sp>
        <p:nvSpPr>
          <p:cNvPr id="3" name="内容占位符 2">
            <a:extLst>
              <a:ext uri="{FF2B5EF4-FFF2-40B4-BE49-F238E27FC236}">
                <a16:creationId xmlns:a16="http://schemas.microsoft.com/office/drawing/2014/main" id="{D1E716DF-7C1C-6077-F3AA-1139D11E5B48}"/>
              </a:ext>
            </a:extLst>
          </p:cNvPr>
          <p:cNvSpPr>
            <a:spLocks noGrp="1"/>
          </p:cNvSpPr>
          <p:nvPr>
            <p:ph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40934CE-265C-371C-35F1-81FB8AE34584}"/>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6</a:t>
            </a:fld>
            <a:endParaRPr lang="en-US" altLang="zh-CN"/>
          </a:p>
        </p:txBody>
      </p:sp>
      <p:pic>
        <p:nvPicPr>
          <p:cNvPr id="6" name="图片 5">
            <a:extLst>
              <a:ext uri="{FF2B5EF4-FFF2-40B4-BE49-F238E27FC236}">
                <a16:creationId xmlns:a16="http://schemas.microsoft.com/office/drawing/2014/main" id="{0B23776B-5F74-7356-D90F-E1140B7D571A}"/>
              </a:ext>
            </a:extLst>
          </p:cNvPr>
          <p:cNvPicPr>
            <a:picLocks noChangeAspect="1"/>
          </p:cNvPicPr>
          <p:nvPr/>
        </p:nvPicPr>
        <p:blipFill>
          <a:blip r:embed="rId2"/>
          <a:stretch>
            <a:fillRect/>
          </a:stretch>
        </p:blipFill>
        <p:spPr>
          <a:xfrm>
            <a:off x="1044475" y="868182"/>
            <a:ext cx="3929069" cy="5677246"/>
          </a:xfrm>
          <a:prstGeom prst="rect">
            <a:avLst/>
          </a:prstGeom>
        </p:spPr>
      </p:pic>
      <p:pic>
        <p:nvPicPr>
          <p:cNvPr id="8" name="图片 7">
            <a:extLst>
              <a:ext uri="{FF2B5EF4-FFF2-40B4-BE49-F238E27FC236}">
                <a16:creationId xmlns:a16="http://schemas.microsoft.com/office/drawing/2014/main" id="{6EF8A612-F646-0B26-310B-CADD97A91B73}"/>
              </a:ext>
            </a:extLst>
          </p:cNvPr>
          <p:cNvPicPr>
            <a:picLocks noChangeAspect="1"/>
          </p:cNvPicPr>
          <p:nvPr/>
        </p:nvPicPr>
        <p:blipFill>
          <a:blip r:embed="rId3"/>
          <a:stretch>
            <a:fillRect/>
          </a:stretch>
        </p:blipFill>
        <p:spPr>
          <a:xfrm>
            <a:off x="6009259" y="2409199"/>
            <a:ext cx="4651726" cy="2039602"/>
          </a:xfrm>
          <a:prstGeom prst="rect">
            <a:avLst/>
          </a:prstGeom>
        </p:spPr>
      </p:pic>
    </p:spTree>
    <p:extLst>
      <p:ext uri="{BB962C8B-B14F-4D97-AF65-F5344CB8AC3E}">
        <p14:creationId xmlns:p14="http://schemas.microsoft.com/office/powerpoint/2010/main" val="1981533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98743-5570-93D3-2C9D-4292C23553F6}"/>
              </a:ext>
            </a:extLst>
          </p:cNvPr>
          <p:cNvSpPr>
            <a:spLocks noGrp="1"/>
          </p:cNvSpPr>
          <p:nvPr>
            <p:ph type="title"/>
          </p:nvPr>
        </p:nvSpPr>
        <p:spPr/>
        <p:txBody>
          <a:bodyPr/>
          <a:lstStyle/>
          <a:p>
            <a:r>
              <a:rPr lang="zh-CN" altLang="en-US" dirty="0"/>
              <a:t>进制转换</a:t>
            </a:r>
          </a:p>
        </p:txBody>
      </p:sp>
      <p:sp>
        <p:nvSpPr>
          <p:cNvPr id="3" name="内容占位符 2">
            <a:extLst>
              <a:ext uri="{FF2B5EF4-FFF2-40B4-BE49-F238E27FC236}">
                <a16:creationId xmlns:a16="http://schemas.microsoft.com/office/drawing/2014/main" id="{3DB9FF85-3986-E50C-857E-D5355C60B2BF}"/>
              </a:ext>
            </a:extLst>
          </p:cNvPr>
          <p:cNvSpPr>
            <a:spLocks noGrp="1"/>
          </p:cNvSpPr>
          <p:nvPr>
            <p:ph idx="1"/>
          </p:nvPr>
        </p:nvSpPr>
        <p:spPr/>
        <p:txBody>
          <a:bodyPr/>
          <a:lstStyle/>
          <a:p>
            <a:r>
              <a:rPr lang="zh-CN" altLang="en-US" dirty="0"/>
              <a:t>二进制：</a:t>
            </a:r>
            <a:r>
              <a:rPr lang="en-US" altLang="zh-CN" dirty="0"/>
              <a:t>0b</a:t>
            </a:r>
            <a:r>
              <a:rPr lang="zh-CN" altLang="en-US" dirty="0"/>
              <a:t>前缀，</a:t>
            </a:r>
            <a:r>
              <a:rPr lang="en-US" altLang="zh-CN" dirty="0"/>
              <a:t>0b1010</a:t>
            </a:r>
            <a:r>
              <a:rPr lang="zh-CN" altLang="en-US" dirty="0"/>
              <a:t>。</a:t>
            </a:r>
          </a:p>
          <a:p>
            <a:r>
              <a:rPr lang="zh-CN" altLang="en-US" dirty="0"/>
              <a:t>十六进制：</a:t>
            </a:r>
            <a:r>
              <a:rPr lang="en-US" altLang="zh-CN" dirty="0"/>
              <a:t>0x</a:t>
            </a:r>
            <a:r>
              <a:rPr lang="zh-CN" altLang="en-US" dirty="0"/>
              <a:t>前缀，</a:t>
            </a:r>
            <a:r>
              <a:rPr lang="en-US" altLang="zh-CN" dirty="0"/>
              <a:t>0x2e</a:t>
            </a:r>
            <a:r>
              <a:rPr lang="zh-CN" altLang="en-US" dirty="0"/>
              <a:t>。</a:t>
            </a:r>
          </a:p>
          <a:p>
            <a:r>
              <a:rPr lang="en-US" altLang="zh-CN" dirty="0"/>
              <a:t>print</a:t>
            </a:r>
            <a:r>
              <a:rPr lang="zh-CN" altLang="en-US" dirty="0"/>
              <a:t>函数转换为十进制数。</a:t>
            </a:r>
          </a:p>
          <a:p>
            <a:endParaRPr lang="zh-CN" altLang="en-US" dirty="0"/>
          </a:p>
        </p:txBody>
      </p:sp>
      <p:sp>
        <p:nvSpPr>
          <p:cNvPr id="4" name="灯片编号占位符 3">
            <a:extLst>
              <a:ext uri="{FF2B5EF4-FFF2-40B4-BE49-F238E27FC236}">
                <a16:creationId xmlns:a16="http://schemas.microsoft.com/office/drawing/2014/main" id="{4408C0D7-80E5-B9D5-7518-BC0464C31378}"/>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7</a:t>
            </a:fld>
            <a:endParaRPr lang="en-US" altLang="zh-CN"/>
          </a:p>
        </p:txBody>
      </p:sp>
      <p:pic>
        <p:nvPicPr>
          <p:cNvPr id="6" name="图片 5">
            <a:extLst>
              <a:ext uri="{FF2B5EF4-FFF2-40B4-BE49-F238E27FC236}">
                <a16:creationId xmlns:a16="http://schemas.microsoft.com/office/drawing/2014/main" id="{2F4F1B0E-E262-B85C-06EB-8C2DDF47ED16}"/>
              </a:ext>
            </a:extLst>
          </p:cNvPr>
          <p:cNvPicPr>
            <a:picLocks noChangeAspect="1"/>
          </p:cNvPicPr>
          <p:nvPr/>
        </p:nvPicPr>
        <p:blipFill>
          <a:blip r:embed="rId2"/>
          <a:stretch>
            <a:fillRect/>
          </a:stretch>
        </p:blipFill>
        <p:spPr>
          <a:xfrm>
            <a:off x="7360283" y="899799"/>
            <a:ext cx="2823368" cy="5479565"/>
          </a:xfrm>
          <a:prstGeom prst="rect">
            <a:avLst/>
          </a:prstGeom>
        </p:spPr>
      </p:pic>
      <p:pic>
        <p:nvPicPr>
          <p:cNvPr id="8" name="图片 7">
            <a:extLst>
              <a:ext uri="{FF2B5EF4-FFF2-40B4-BE49-F238E27FC236}">
                <a16:creationId xmlns:a16="http://schemas.microsoft.com/office/drawing/2014/main" id="{CB315D73-307E-C107-5839-2C122370FCFC}"/>
              </a:ext>
            </a:extLst>
          </p:cNvPr>
          <p:cNvPicPr>
            <a:picLocks noChangeAspect="1"/>
          </p:cNvPicPr>
          <p:nvPr/>
        </p:nvPicPr>
        <p:blipFill>
          <a:blip r:embed="rId3"/>
          <a:stretch>
            <a:fillRect/>
          </a:stretch>
        </p:blipFill>
        <p:spPr>
          <a:xfrm>
            <a:off x="1091717" y="3623773"/>
            <a:ext cx="3389987" cy="1655573"/>
          </a:xfrm>
          <a:prstGeom prst="rect">
            <a:avLst/>
          </a:prstGeom>
        </p:spPr>
      </p:pic>
    </p:spTree>
    <p:extLst>
      <p:ext uri="{BB962C8B-B14F-4D97-AF65-F5344CB8AC3E}">
        <p14:creationId xmlns:p14="http://schemas.microsoft.com/office/powerpoint/2010/main" val="2701033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D1BCA2-399E-548F-D525-4A4CA7F22B75}"/>
              </a:ext>
            </a:extLst>
          </p:cNvPr>
          <p:cNvSpPr>
            <a:spLocks noGrp="1"/>
          </p:cNvSpPr>
          <p:nvPr>
            <p:ph type="title"/>
          </p:nvPr>
        </p:nvSpPr>
        <p:spPr/>
        <p:txBody>
          <a:bodyPr/>
          <a:lstStyle/>
          <a:p>
            <a:r>
              <a:rPr lang="en-US" altLang="zh-CN" dirty="0"/>
              <a:t>Python</a:t>
            </a:r>
            <a:r>
              <a:rPr lang="zh-CN" altLang="en-US" dirty="0"/>
              <a:t>内置进制转换函数</a:t>
            </a:r>
          </a:p>
        </p:txBody>
      </p:sp>
      <p:sp>
        <p:nvSpPr>
          <p:cNvPr id="3" name="内容占位符 2">
            <a:extLst>
              <a:ext uri="{FF2B5EF4-FFF2-40B4-BE49-F238E27FC236}">
                <a16:creationId xmlns:a16="http://schemas.microsoft.com/office/drawing/2014/main" id="{E742C6FB-E9C3-6B46-795F-BCCA22A055F0}"/>
              </a:ext>
            </a:extLst>
          </p:cNvPr>
          <p:cNvSpPr>
            <a:spLocks noGrp="1"/>
          </p:cNvSpPr>
          <p:nvPr>
            <p:ph idx="1"/>
          </p:nvPr>
        </p:nvSpPr>
        <p:spPr/>
        <p:txBody>
          <a:bodyPr/>
          <a:lstStyle/>
          <a:p>
            <a:r>
              <a:rPr lang="zh-CN" altLang="en-US" dirty="0"/>
              <a:t>十进制转二进制、十六进制 </a:t>
            </a:r>
            <a:r>
              <a:rPr lang="en-US" altLang="zh-CN" dirty="0"/>
              <a:t>bin()</a:t>
            </a:r>
            <a:r>
              <a:rPr lang="zh-CN" altLang="en-US" dirty="0"/>
              <a:t>、</a:t>
            </a:r>
            <a:r>
              <a:rPr lang="en-US" altLang="zh-CN" dirty="0"/>
              <a:t>hex()</a:t>
            </a:r>
          </a:p>
          <a:p>
            <a:endParaRPr lang="en-US" altLang="zh-CN" dirty="0"/>
          </a:p>
          <a:p>
            <a:endParaRPr lang="en-US" altLang="zh-CN" dirty="0"/>
          </a:p>
          <a:p>
            <a:endParaRPr lang="en-US" altLang="zh-CN" dirty="0"/>
          </a:p>
          <a:p>
            <a:endParaRPr lang="en-US" altLang="zh-CN" dirty="0"/>
          </a:p>
          <a:p>
            <a:r>
              <a:rPr lang="zh-CN" altLang="en-US" dirty="0"/>
              <a:t>二进制、十六进制转十进制 </a:t>
            </a:r>
            <a:r>
              <a:rPr lang="en-US" altLang="zh-CN" dirty="0"/>
              <a:t>int('</a:t>
            </a:r>
            <a:r>
              <a:rPr lang="zh-CN" altLang="en-US" dirty="0"/>
              <a:t>文本数据</a:t>
            </a:r>
            <a:r>
              <a:rPr lang="en-US" altLang="zh-CN" dirty="0"/>
              <a:t>’, </a:t>
            </a:r>
            <a:r>
              <a:rPr lang="zh-CN" altLang="en-US" dirty="0"/>
              <a:t>进制数</a:t>
            </a:r>
            <a:r>
              <a:rPr lang="en-US" altLang="zh-CN" dirty="0"/>
              <a:t>)</a:t>
            </a:r>
            <a:r>
              <a:rPr lang="zh-CN" altLang="en-US" dirty="0"/>
              <a:t>  </a:t>
            </a:r>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a:extLst>
              <a:ext uri="{FF2B5EF4-FFF2-40B4-BE49-F238E27FC236}">
                <a16:creationId xmlns:a16="http://schemas.microsoft.com/office/drawing/2014/main" id="{07685202-56D0-7BB2-36E6-DC8C30BF426F}"/>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8</a:t>
            </a:fld>
            <a:endParaRPr lang="en-US" altLang="zh-CN"/>
          </a:p>
        </p:txBody>
      </p:sp>
      <p:pic>
        <p:nvPicPr>
          <p:cNvPr id="6" name="图片 5">
            <a:extLst>
              <a:ext uri="{FF2B5EF4-FFF2-40B4-BE49-F238E27FC236}">
                <a16:creationId xmlns:a16="http://schemas.microsoft.com/office/drawing/2014/main" id="{3C843036-84F6-B770-7366-5C191D6FDA9A}"/>
              </a:ext>
            </a:extLst>
          </p:cNvPr>
          <p:cNvPicPr>
            <a:picLocks noChangeAspect="1"/>
          </p:cNvPicPr>
          <p:nvPr/>
        </p:nvPicPr>
        <p:blipFill>
          <a:blip r:embed="rId2"/>
          <a:stretch>
            <a:fillRect/>
          </a:stretch>
        </p:blipFill>
        <p:spPr>
          <a:xfrm>
            <a:off x="701081" y="1510642"/>
            <a:ext cx="2373069" cy="1732718"/>
          </a:xfrm>
          <a:prstGeom prst="rect">
            <a:avLst/>
          </a:prstGeom>
        </p:spPr>
      </p:pic>
      <p:pic>
        <p:nvPicPr>
          <p:cNvPr id="8" name="图片 7">
            <a:extLst>
              <a:ext uri="{FF2B5EF4-FFF2-40B4-BE49-F238E27FC236}">
                <a16:creationId xmlns:a16="http://schemas.microsoft.com/office/drawing/2014/main" id="{FC75BB3D-8370-87C8-E682-1515B1932996}"/>
              </a:ext>
            </a:extLst>
          </p:cNvPr>
          <p:cNvPicPr>
            <a:picLocks noChangeAspect="1"/>
          </p:cNvPicPr>
          <p:nvPr/>
        </p:nvPicPr>
        <p:blipFill>
          <a:blip r:embed="rId3"/>
          <a:stretch>
            <a:fillRect/>
          </a:stretch>
        </p:blipFill>
        <p:spPr>
          <a:xfrm>
            <a:off x="4036916" y="1510642"/>
            <a:ext cx="2618768" cy="1732718"/>
          </a:xfrm>
          <a:prstGeom prst="rect">
            <a:avLst/>
          </a:prstGeom>
        </p:spPr>
      </p:pic>
      <p:pic>
        <p:nvPicPr>
          <p:cNvPr id="10" name="图片 9">
            <a:extLst>
              <a:ext uri="{FF2B5EF4-FFF2-40B4-BE49-F238E27FC236}">
                <a16:creationId xmlns:a16="http://schemas.microsoft.com/office/drawing/2014/main" id="{2BA66EB7-8D8D-EF2F-93ED-4029326413FD}"/>
              </a:ext>
            </a:extLst>
          </p:cNvPr>
          <p:cNvPicPr>
            <a:picLocks noChangeAspect="1"/>
          </p:cNvPicPr>
          <p:nvPr/>
        </p:nvPicPr>
        <p:blipFill>
          <a:blip r:embed="rId4"/>
          <a:stretch>
            <a:fillRect/>
          </a:stretch>
        </p:blipFill>
        <p:spPr>
          <a:xfrm>
            <a:off x="818312" y="4509603"/>
            <a:ext cx="3218604" cy="1480215"/>
          </a:xfrm>
          <a:prstGeom prst="rect">
            <a:avLst/>
          </a:prstGeom>
        </p:spPr>
      </p:pic>
    </p:spTree>
    <p:extLst>
      <p:ext uri="{BB962C8B-B14F-4D97-AF65-F5344CB8AC3E}">
        <p14:creationId xmlns:p14="http://schemas.microsoft.com/office/powerpoint/2010/main" val="1132140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C759B-1FF3-375E-6A91-46247D9A967A}"/>
              </a:ext>
            </a:extLst>
          </p:cNvPr>
          <p:cNvSpPr>
            <a:spLocks noGrp="1"/>
          </p:cNvSpPr>
          <p:nvPr>
            <p:ph type="title"/>
          </p:nvPr>
        </p:nvSpPr>
        <p:spPr/>
        <p:txBody>
          <a:bodyPr/>
          <a:lstStyle/>
          <a:p>
            <a:r>
              <a:rPr lang="en-US" altLang="zh-CN" dirty="0"/>
              <a:t>ASCII</a:t>
            </a:r>
            <a:r>
              <a:rPr lang="zh-CN" altLang="en-US" dirty="0"/>
              <a:t>码</a:t>
            </a:r>
          </a:p>
        </p:txBody>
      </p:sp>
      <p:sp>
        <p:nvSpPr>
          <p:cNvPr id="3" name="内容占位符 2">
            <a:extLst>
              <a:ext uri="{FF2B5EF4-FFF2-40B4-BE49-F238E27FC236}">
                <a16:creationId xmlns:a16="http://schemas.microsoft.com/office/drawing/2014/main" id="{762F7C17-A75C-E14E-11CF-DF060BC6ACAB}"/>
              </a:ext>
            </a:extLst>
          </p:cNvPr>
          <p:cNvSpPr>
            <a:spLocks noGrp="1"/>
          </p:cNvSpPr>
          <p:nvPr>
            <p:ph idx="1"/>
          </p:nvPr>
        </p:nvSpPr>
        <p:spPr>
          <a:xfrm>
            <a:off x="275646" y="1152232"/>
            <a:ext cx="11640708" cy="5479565"/>
          </a:xfrm>
        </p:spPr>
        <p:txBody>
          <a:bodyPr>
            <a:normAutofit/>
          </a:bodyPr>
          <a:lstStyle/>
          <a:p>
            <a:r>
              <a:rPr lang="zh-CN" altLang="en-US" dirty="0"/>
              <a:t>共</a:t>
            </a:r>
            <a:r>
              <a:rPr lang="en-US" altLang="zh-CN" dirty="0"/>
              <a:t>128</a:t>
            </a:r>
            <a:r>
              <a:rPr lang="zh-CN" altLang="en-US" dirty="0"/>
              <a:t>个字符（</a:t>
            </a:r>
            <a:r>
              <a:rPr lang="en-US" altLang="zh-CN" dirty="0"/>
              <a:t> 7</a:t>
            </a:r>
            <a:r>
              <a:rPr lang="zh-CN" altLang="en-US" dirty="0"/>
              <a:t>位二进制数），对应的十进制数范围是</a:t>
            </a:r>
            <a:r>
              <a:rPr lang="en-US" altLang="zh-CN" dirty="0"/>
              <a:t>0~127</a:t>
            </a:r>
            <a:r>
              <a:rPr lang="zh-CN" altLang="en-US" dirty="0"/>
              <a:t>。</a:t>
            </a:r>
            <a:endParaRPr lang="en-US" altLang="zh-CN" dirty="0"/>
          </a:p>
          <a:p>
            <a:r>
              <a:rPr lang="en-US" altLang="zh-CN" dirty="0"/>
              <a:t>Kali</a:t>
            </a:r>
            <a:r>
              <a:rPr lang="zh-CN" altLang="en-US" dirty="0"/>
              <a:t>中</a:t>
            </a:r>
            <a:r>
              <a:rPr lang="en-US" altLang="zh-CN" dirty="0"/>
              <a:t>man ascii</a:t>
            </a:r>
            <a:r>
              <a:rPr lang="zh-CN" altLang="en-US" dirty="0"/>
              <a:t>命令看</a:t>
            </a:r>
            <a:r>
              <a:rPr lang="en-US" altLang="zh-CN" dirty="0"/>
              <a:t>ASCII</a:t>
            </a:r>
            <a:r>
              <a:rPr lang="zh-CN" altLang="en-US" dirty="0"/>
              <a:t>码表。</a:t>
            </a:r>
          </a:p>
          <a:p>
            <a:r>
              <a:rPr lang="en-US" altLang="zh-CN" dirty="0"/>
              <a:t>ASCII</a:t>
            </a:r>
            <a:r>
              <a:rPr lang="zh-CN" altLang="en-US" dirty="0"/>
              <a:t>码表中的</a:t>
            </a:r>
            <a:r>
              <a:rPr lang="en-US" altLang="zh-CN" dirty="0"/>
              <a:t>128</a:t>
            </a:r>
            <a:r>
              <a:rPr lang="zh-CN" altLang="en-US" dirty="0"/>
              <a:t>个字符分成两部分： </a:t>
            </a:r>
          </a:p>
          <a:p>
            <a:pPr lvl="1"/>
            <a:r>
              <a:rPr lang="zh-CN" altLang="en-US" sz="2800" dirty="0"/>
              <a:t>第一部分，</a:t>
            </a:r>
            <a:r>
              <a:rPr lang="en-US" altLang="zh-CN" sz="2800" dirty="0"/>
              <a:t>0~31</a:t>
            </a:r>
            <a:r>
              <a:rPr lang="zh-CN" altLang="en-US" sz="2800" dirty="0"/>
              <a:t>，特殊动作字符，非打印字符。</a:t>
            </a:r>
          </a:p>
          <a:p>
            <a:pPr lvl="1"/>
            <a:r>
              <a:rPr lang="zh-CN" altLang="en-US" sz="2800" dirty="0"/>
              <a:t>第二部分，</a:t>
            </a:r>
            <a:r>
              <a:rPr lang="en-US" altLang="zh-CN" sz="2800" dirty="0"/>
              <a:t>32~127</a:t>
            </a:r>
            <a:r>
              <a:rPr lang="zh-CN" altLang="en-US" sz="2800" dirty="0"/>
              <a:t>，可打印字符，大小写英文字母、数字、标点符号等。</a:t>
            </a:r>
          </a:p>
          <a:p>
            <a:r>
              <a:rPr lang="en-US" altLang="zh-CN" dirty="0" err="1"/>
              <a:t>ord</a:t>
            </a:r>
            <a:r>
              <a:rPr lang="en-US" altLang="zh-CN" dirty="0"/>
              <a:t>()</a:t>
            </a:r>
            <a:r>
              <a:rPr lang="zh-CN" altLang="en-US" dirty="0"/>
              <a:t>函数</a:t>
            </a:r>
            <a:r>
              <a:rPr lang="en-US" altLang="zh-CN" dirty="0"/>
              <a:t>:</a:t>
            </a:r>
            <a:r>
              <a:rPr lang="zh-CN" altLang="en-US" dirty="0">
                <a:sym typeface="Wingdings" panose="05000000000000000000" pitchFamily="2" charset="2"/>
              </a:rPr>
              <a:t>字符</a:t>
            </a:r>
            <a:r>
              <a:rPr lang="en-US" altLang="zh-CN" dirty="0">
                <a:sym typeface="Wingdings" panose="05000000000000000000" pitchFamily="2" charset="2"/>
              </a:rPr>
              <a:t></a:t>
            </a:r>
            <a:r>
              <a:rPr lang="zh-CN" altLang="en-US" dirty="0"/>
              <a:t>十进制</a:t>
            </a:r>
            <a:r>
              <a:rPr lang="en-US" altLang="zh-CN" dirty="0">
                <a:sym typeface="Wingdings" panose="05000000000000000000" pitchFamily="2" charset="2"/>
              </a:rPr>
              <a:t>ASCII</a:t>
            </a:r>
            <a:endParaRPr lang="en-US" altLang="zh-CN" dirty="0"/>
          </a:p>
          <a:p>
            <a:r>
              <a:rPr lang="en-US" altLang="zh-CN" dirty="0"/>
              <a:t>chr()</a:t>
            </a:r>
            <a:r>
              <a:rPr lang="zh-CN" altLang="en-US" dirty="0"/>
              <a:t>函数</a:t>
            </a:r>
            <a:r>
              <a:rPr lang="en-US" altLang="zh-CN" dirty="0"/>
              <a:t>:</a:t>
            </a:r>
            <a:r>
              <a:rPr lang="zh-CN" altLang="en-US" dirty="0"/>
              <a:t>十进制数</a:t>
            </a:r>
            <a:r>
              <a:rPr lang="en-US" altLang="zh-CN" dirty="0">
                <a:sym typeface="Wingdings" panose="05000000000000000000" pitchFamily="2" charset="2"/>
              </a:rPr>
              <a:t> ASCII</a:t>
            </a:r>
            <a:r>
              <a:rPr lang="zh-CN" altLang="en-US" dirty="0">
                <a:sym typeface="Wingdings" panose="05000000000000000000" pitchFamily="2" charset="2"/>
              </a:rPr>
              <a:t>字符</a:t>
            </a:r>
            <a:endParaRPr lang="en-US" altLang="zh-CN" dirty="0"/>
          </a:p>
          <a:p>
            <a:endParaRPr lang="zh-CN" altLang="en-US" dirty="0"/>
          </a:p>
          <a:p>
            <a:endParaRPr lang="zh-CN" altLang="en-US" dirty="0"/>
          </a:p>
        </p:txBody>
      </p:sp>
      <p:sp>
        <p:nvSpPr>
          <p:cNvPr id="4" name="灯片编号占位符 3">
            <a:extLst>
              <a:ext uri="{FF2B5EF4-FFF2-40B4-BE49-F238E27FC236}">
                <a16:creationId xmlns:a16="http://schemas.microsoft.com/office/drawing/2014/main" id="{94AE06AE-9BDA-FFB6-022B-D04C184213F8}"/>
              </a:ext>
            </a:extLst>
          </p:cNvPr>
          <p:cNvSpPr>
            <a:spLocks noGrp="1"/>
          </p:cNvSpPr>
          <p:nvPr>
            <p:ph type="sldNum" sz="quarter" idx="11"/>
          </p:nvPr>
        </p:nvSpPr>
        <p:spPr>
          <a:xfrm>
            <a:off x="11472597" y="6381328"/>
            <a:ext cx="0" cy="0"/>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4B25E5B-ABEE-4C5C-8221-0D904CD1B51D}" type="slidenum">
              <a:rPr lang="en-US" altLang="zh-CN" smtClean="0"/>
              <a:pPr>
                <a:defRPr/>
              </a:pPr>
              <a:t>9</a:t>
            </a:fld>
            <a:endParaRPr lang="en-US" altLang="zh-CN"/>
          </a:p>
        </p:txBody>
      </p:sp>
      <p:pic>
        <p:nvPicPr>
          <p:cNvPr id="6" name="图片 5">
            <a:extLst>
              <a:ext uri="{FF2B5EF4-FFF2-40B4-BE49-F238E27FC236}">
                <a16:creationId xmlns:a16="http://schemas.microsoft.com/office/drawing/2014/main" id="{C235E412-4605-B665-3294-60D31508A110}"/>
              </a:ext>
            </a:extLst>
          </p:cNvPr>
          <p:cNvPicPr>
            <a:picLocks noChangeAspect="1"/>
          </p:cNvPicPr>
          <p:nvPr/>
        </p:nvPicPr>
        <p:blipFill>
          <a:blip r:embed="rId3"/>
          <a:stretch>
            <a:fillRect/>
          </a:stretch>
        </p:blipFill>
        <p:spPr>
          <a:xfrm>
            <a:off x="5941220" y="4425184"/>
            <a:ext cx="2588684" cy="1751740"/>
          </a:xfrm>
          <a:prstGeom prst="rect">
            <a:avLst/>
          </a:prstGeom>
        </p:spPr>
      </p:pic>
      <p:pic>
        <p:nvPicPr>
          <p:cNvPr id="8" name="图片 7">
            <a:extLst>
              <a:ext uri="{FF2B5EF4-FFF2-40B4-BE49-F238E27FC236}">
                <a16:creationId xmlns:a16="http://schemas.microsoft.com/office/drawing/2014/main" id="{45FD3D40-C24B-825A-B33A-320D0FA0F022}"/>
              </a:ext>
            </a:extLst>
          </p:cNvPr>
          <p:cNvPicPr>
            <a:picLocks noChangeAspect="1"/>
          </p:cNvPicPr>
          <p:nvPr/>
        </p:nvPicPr>
        <p:blipFill>
          <a:blip r:embed="rId4"/>
          <a:stretch>
            <a:fillRect/>
          </a:stretch>
        </p:blipFill>
        <p:spPr>
          <a:xfrm>
            <a:off x="9078715" y="4425184"/>
            <a:ext cx="2528079" cy="1751740"/>
          </a:xfrm>
          <a:prstGeom prst="rect">
            <a:avLst/>
          </a:prstGeom>
        </p:spPr>
      </p:pic>
      <p:sp>
        <p:nvSpPr>
          <p:cNvPr id="7" name="文本框 6">
            <a:extLst>
              <a:ext uri="{FF2B5EF4-FFF2-40B4-BE49-F238E27FC236}">
                <a16:creationId xmlns:a16="http://schemas.microsoft.com/office/drawing/2014/main" id="{990C087D-19DF-6AF3-C235-E61F04355D07}"/>
              </a:ext>
            </a:extLst>
          </p:cNvPr>
          <p:cNvSpPr txBox="1"/>
          <p:nvPr/>
        </p:nvSpPr>
        <p:spPr>
          <a:xfrm>
            <a:off x="482600" y="5518198"/>
            <a:ext cx="5359947" cy="830997"/>
          </a:xfrm>
          <a:prstGeom prst="rect">
            <a:avLst/>
          </a:prstGeom>
          <a:noFill/>
        </p:spPr>
        <p:txBody>
          <a:bodyPr wrap="square">
            <a:spAutoFit/>
          </a:bodyPr>
          <a:lstStyle/>
          <a:p>
            <a:r>
              <a:rPr lang="en-US" altLang="zh-CN" sz="2400" dirty="0">
                <a:solidFill>
                  <a:schemeClr val="accent1">
                    <a:lumMod val="75000"/>
                  </a:schemeClr>
                </a:solidFill>
              </a:rPr>
              <a:t>Unicode</a:t>
            </a:r>
            <a:r>
              <a:rPr lang="zh-CN" altLang="en-US" sz="2400" dirty="0">
                <a:solidFill>
                  <a:schemeClr val="accent1">
                    <a:lumMod val="75000"/>
                  </a:schemeClr>
                </a:solidFill>
              </a:rPr>
              <a:t>编码，对于英文字母和数字，</a:t>
            </a:r>
            <a:r>
              <a:rPr lang="en-US" altLang="zh-CN" sz="2400" dirty="0">
                <a:solidFill>
                  <a:schemeClr val="accent1">
                    <a:lumMod val="75000"/>
                  </a:schemeClr>
                </a:solidFill>
              </a:rPr>
              <a:t>ASCII</a:t>
            </a:r>
            <a:r>
              <a:rPr lang="zh-CN" altLang="en-US" sz="2400" dirty="0">
                <a:solidFill>
                  <a:schemeClr val="accent1">
                    <a:lumMod val="75000"/>
                  </a:schemeClr>
                </a:solidFill>
              </a:rPr>
              <a:t>和</a:t>
            </a:r>
            <a:r>
              <a:rPr lang="en-US" altLang="zh-CN" sz="2400" dirty="0">
                <a:solidFill>
                  <a:schemeClr val="accent1">
                    <a:lumMod val="75000"/>
                  </a:schemeClr>
                </a:solidFill>
              </a:rPr>
              <a:t>Unicode</a:t>
            </a:r>
            <a:r>
              <a:rPr lang="zh-CN" altLang="en-US" sz="2400" dirty="0">
                <a:solidFill>
                  <a:schemeClr val="accent1">
                    <a:lumMod val="75000"/>
                  </a:schemeClr>
                </a:solidFill>
              </a:rPr>
              <a:t>一致。</a:t>
            </a:r>
          </a:p>
        </p:txBody>
      </p:sp>
    </p:spTree>
    <p:extLst>
      <p:ext uri="{BB962C8B-B14F-4D97-AF65-F5344CB8AC3E}">
        <p14:creationId xmlns:p14="http://schemas.microsoft.com/office/powerpoint/2010/main" val="21409086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177e98ad-1ab0-4991-b7e8-761cc9e9e2e8&quot;,&quot;Name&quot;:&quot;极简9&quot;,&quot;Kind&quot;:&quot;Custom&quot;,&quot;OldGuidesSetting&quot;:{&quot;HeaderHeight&quot;:11.0,&quot;FooterHeight&quot;:4.0,&quot;SideMargin&quot;:4.0,&quot;TopMargin&quot;:0.0,&quot;BottomMargin&quot;:0.0,&quot;IntervalMargin&quot;:0.0}}"/>
</p:tagLst>
</file>

<file path=ppt/theme/theme1.xml><?xml version="1.0" encoding="utf-8"?>
<a:theme xmlns:a="http://schemas.openxmlformats.org/drawingml/2006/main" name="Office 主题​​">
  <a:themeElements>
    <a:clrScheme name="SJTUB">
      <a:dk1>
        <a:srgbClr val="000000"/>
      </a:dk1>
      <a:lt1>
        <a:srgbClr val="FFFFFF"/>
      </a:lt1>
      <a:dk2>
        <a:srgbClr val="BD9F68"/>
      </a:dk2>
      <a:lt2>
        <a:srgbClr val="B5B5B6"/>
      </a:lt2>
      <a:accent1>
        <a:srgbClr val="004098"/>
      </a:accent1>
      <a:accent2>
        <a:srgbClr val="0086D1"/>
      </a:accent2>
      <a:accent3>
        <a:srgbClr val="F08300"/>
      </a:accent3>
      <a:accent4>
        <a:srgbClr val="FDD000"/>
      </a:accent4>
      <a:accent5>
        <a:srgbClr val="338D27"/>
      </a:accent5>
      <a:accent6>
        <a:srgbClr val="00514E"/>
      </a:accent6>
      <a:hlink>
        <a:srgbClr val="B5B5B6"/>
      </a:hlink>
      <a:folHlink>
        <a:srgbClr val="BD9F68"/>
      </a:folHlink>
    </a:clrScheme>
    <a:fontScheme name="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12026</TotalTime>
  <Words>1813</Words>
  <Application>Microsoft Office PowerPoint</Application>
  <PresentationFormat>宽屏</PresentationFormat>
  <Paragraphs>424</Paragraphs>
  <Slides>36</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Helvetica Neue</vt:lpstr>
      <vt:lpstr>Söhne</vt:lpstr>
      <vt:lpstr>等线</vt:lpstr>
      <vt:lpstr>宋体</vt:lpstr>
      <vt:lpstr>微软雅黑</vt:lpstr>
      <vt:lpstr>Arial</vt:lpstr>
      <vt:lpstr>Calibri</vt:lpstr>
      <vt:lpstr>Wingdings</vt:lpstr>
      <vt:lpstr>Office 主题​​</vt:lpstr>
      <vt:lpstr>信息安全综合实践</vt:lpstr>
      <vt:lpstr>在Kali中运行Python IDLE</vt:lpstr>
      <vt:lpstr>在Kali中运行Python脚本</vt:lpstr>
      <vt:lpstr>PowerPoint 演示文稿</vt:lpstr>
      <vt:lpstr>字符串切片</vt:lpstr>
      <vt:lpstr>字符串遍历</vt:lpstr>
      <vt:lpstr>进制转换</vt:lpstr>
      <vt:lpstr>Python内置进制转换函数</vt:lpstr>
      <vt:lpstr>ASCII码</vt:lpstr>
      <vt:lpstr>PowerPoint 演示文稿</vt:lpstr>
      <vt:lpstr>字符串split()方法</vt:lpstr>
      <vt:lpstr>字符串join()方法</vt:lpstr>
      <vt:lpstr>字符串replace()方法</vt:lpstr>
      <vt:lpstr>练习：将下列信息转换为ASCII码(8个单词一组）</vt:lpstr>
      <vt:lpstr>练习：将信息转换为ASCII码</vt:lpstr>
      <vt:lpstr>PowerPoint 演示文稿</vt:lpstr>
      <vt:lpstr>Unicode编码</vt:lpstr>
      <vt:lpstr>Base64编码</vt:lpstr>
      <vt:lpstr>Base64编码中的可打印字符</vt:lpstr>
      <vt:lpstr>Kali中实现Base64编码</vt:lpstr>
      <vt:lpstr>编码vs密码</vt:lpstr>
      <vt:lpstr>古典密码vs现代密码</vt:lpstr>
      <vt:lpstr>摩斯电码</vt:lpstr>
      <vt:lpstr>maketrans()和translate()方法</vt:lpstr>
      <vt:lpstr>练习：摩斯电码</vt:lpstr>
      <vt:lpstr>PowerPoint 演示文稿</vt:lpstr>
      <vt:lpstr>摩斯电码解密结果</vt:lpstr>
      <vt:lpstr>isupper()和islower()方法</vt:lpstr>
      <vt:lpstr>培根密码</vt:lpstr>
      <vt:lpstr>使用Python解密培根密码</vt:lpstr>
      <vt:lpstr>https://tool.bugku.com/peigen/</vt:lpstr>
      <vt:lpstr>Bugku-红绿灯</vt:lpstr>
      <vt:lpstr>Bugku-红绿灯</vt:lpstr>
      <vt:lpstr>Bugku-红绿灯</vt:lpstr>
      <vt:lpstr>Bugku-红绿灯</vt:lpstr>
      <vt:lpstr>Bugku-红绿灯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 Xiaodan</dc:creator>
  <cp:lastModifiedBy>CSD SJTU</cp:lastModifiedBy>
  <cp:revision>1157</cp:revision>
  <dcterms:created xsi:type="dcterms:W3CDTF">2021-12-04T09:40:10Z</dcterms:created>
  <dcterms:modified xsi:type="dcterms:W3CDTF">2023-12-16T04:08:18Z</dcterms:modified>
  <cp:contentStatus/>
</cp:coreProperties>
</file>